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7" r:id="rId2"/>
    <p:sldId id="267" r:id="rId3"/>
    <p:sldId id="262" r:id="rId4"/>
    <p:sldId id="270" r:id="rId5"/>
    <p:sldId id="269" r:id="rId6"/>
    <p:sldId id="268" r:id="rId7"/>
    <p:sldId id="271" r:id="rId8"/>
    <p:sldId id="263" r:id="rId9"/>
    <p:sldId id="272" r:id="rId10"/>
    <p:sldId id="264" r:id="rId11"/>
    <p:sldId id="273" r:id="rId12"/>
    <p:sldId id="274" r:id="rId13"/>
    <p:sldId id="275" r:id="rId14"/>
    <p:sldId id="293" r:id="rId15"/>
    <p:sldId id="276" r:id="rId16"/>
    <p:sldId id="277" r:id="rId17"/>
    <p:sldId id="278" r:id="rId18"/>
    <p:sldId id="279" r:id="rId19"/>
    <p:sldId id="294" r:id="rId20"/>
    <p:sldId id="280" r:id="rId21"/>
    <p:sldId id="281" r:id="rId22"/>
    <p:sldId id="265" r:id="rId23"/>
    <p:sldId id="282" r:id="rId24"/>
    <p:sldId id="283" r:id="rId25"/>
    <p:sldId id="284" r:id="rId26"/>
    <p:sldId id="285" r:id="rId27"/>
    <p:sldId id="286" r:id="rId28"/>
    <p:sldId id="287" r:id="rId29"/>
    <p:sldId id="288" r:id="rId30"/>
    <p:sldId id="290" r:id="rId31"/>
    <p:sldId id="291" r:id="rId32"/>
    <p:sldId id="266" r:id="rId33"/>
    <p:sldId id="289" r:id="rId34"/>
    <p:sldId id="292" r:id="rId35"/>
    <p:sldId id="259"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113" d="100"/>
          <a:sy n="113" d="100"/>
        </p:scale>
        <p:origin x="3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12E00-BD23-4DE6-918E-D94302FC1B81}" type="datetimeFigureOut">
              <a:rPr lang="zh-CN" altLang="en-US" smtClean="0"/>
              <a:t>2020/7/18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236011-910A-423F-8B86-B4E1EBABB1F0}" type="slidenum">
              <a:rPr lang="zh-CN" altLang="en-US" smtClean="0"/>
              <a:t>‹#›</a:t>
            </a:fld>
            <a:endParaRPr lang="zh-CN" altLang="en-US"/>
          </a:p>
        </p:txBody>
      </p:sp>
    </p:spTree>
    <p:extLst>
      <p:ext uri="{BB962C8B-B14F-4D97-AF65-F5344CB8AC3E}">
        <p14:creationId xmlns:p14="http://schemas.microsoft.com/office/powerpoint/2010/main" val="426918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22951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基于视频序列的方法最主要的不同点就是这类方法不仅考虑了图像的内容信息，还考虑了帧与帧之间的运动信息等。</a:t>
            </a:r>
            <a:endParaRPr lang="zh-CN" altLang="en-US" dirty="0"/>
          </a:p>
        </p:txBody>
      </p:sp>
      <p:sp>
        <p:nvSpPr>
          <p:cNvPr id="4" name="灯片编号占位符 3"/>
          <p:cNvSpPr>
            <a:spLocks noGrp="1"/>
          </p:cNvSpPr>
          <p:nvPr>
            <p:ph type="sldNum" sz="quarter" idx="10"/>
          </p:nvPr>
        </p:nvSpPr>
        <p:spPr/>
        <p:txBody>
          <a:bodyPr/>
          <a:lstStyle/>
          <a:p>
            <a:fld id="{2A236011-910A-423F-8B86-B4E1EBABB1F0}" type="slidenum">
              <a:rPr lang="zh-CN" altLang="en-US" smtClean="0"/>
              <a:t>9</a:t>
            </a:fld>
            <a:endParaRPr lang="zh-CN" altLang="en-US"/>
          </a:p>
        </p:txBody>
      </p:sp>
    </p:spTree>
    <p:extLst>
      <p:ext uri="{BB962C8B-B14F-4D97-AF65-F5344CB8AC3E}">
        <p14:creationId xmlns:p14="http://schemas.microsoft.com/office/powerpoint/2010/main" val="299102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Because in this work, </a:t>
            </a:r>
            <a:r>
              <a:rPr lang="en-US" altLang="zh-CN" sz="1200" kern="1200" dirty="0" err="1">
                <a:solidFill>
                  <a:schemeClr val="tx1"/>
                </a:solidFill>
                <a:effectLst/>
                <a:latin typeface="+mn-lt"/>
                <a:ea typeface="+mn-ea"/>
                <a:cs typeface="+mn-cs"/>
              </a:rPr>
              <a:t>ReID</a:t>
            </a:r>
            <a:r>
              <a:rPr lang="en-US" altLang="zh-CN" sz="1200" kern="1200" dirty="0">
                <a:solidFill>
                  <a:schemeClr val="tx1"/>
                </a:solidFill>
                <a:effectLst/>
                <a:latin typeface="+mn-lt"/>
                <a:ea typeface="+mn-ea"/>
                <a:cs typeface="+mn-cs"/>
              </a:rPr>
              <a:t> is </a:t>
            </a:r>
            <a:r>
              <a:rPr lang="en-US" altLang="zh-CN" sz="1200" kern="1200" dirty="0" err="1">
                <a:solidFill>
                  <a:schemeClr val="tx1"/>
                </a:solidFill>
                <a:effectLst/>
                <a:latin typeface="+mn-lt"/>
                <a:ea typeface="+mn-ea"/>
                <a:cs typeface="+mn-cs"/>
              </a:rPr>
              <a:t>muti</a:t>
            </a:r>
            <a:r>
              <a:rPr lang="en-US" altLang="zh-CN" sz="1200" kern="1200" dirty="0">
                <a:solidFill>
                  <a:schemeClr val="tx1"/>
                </a:solidFill>
                <a:effectLst/>
                <a:latin typeface="+mn-lt"/>
                <a:ea typeface="+mn-ea"/>
                <a:cs typeface="+mn-cs"/>
              </a:rPr>
              <a:t>-shot, that is to say, there is more than one matching pedestrian images in the gallery set. It is biased to use only a few </a:t>
            </a:r>
            <a:r>
              <a:rPr lang="en-US" altLang="zh-CN" sz="1200" kern="1200" dirty="0" err="1">
                <a:solidFill>
                  <a:schemeClr val="tx1"/>
                </a:solidFill>
                <a:effectLst/>
                <a:latin typeface="+mn-lt"/>
                <a:ea typeface="+mn-ea"/>
                <a:cs typeface="+mn-cs"/>
              </a:rPr>
              <a:t>topk</a:t>
            </a:r>
            <a:r>
              <a:rPr lang="en-US" altLang="zh-CN" sz="1200" kern="1200" dirty="0">
                <a:solidFill>
                  <a:schemeClr val="tx1"/>
                </a:solidFill>
                <a:effectLst/>
                <a:latin typeface="+mn-lt"/>
                <a:ea typeface="+mn-ea"/>
                <a:cs typeface="+mn-cs"/>
              </a:rPr>
              <a:t> as the measurement criteria.</a:t>
            </a:r>
            <a:endParaRPr lang="zh-CN" altLang="en-US" dirty="0"/>
          </a:p>
        </p:txBody>
      </p:sp>
      <p:sp>
        <p:nvSpPr>
          <p:cNvPr id="4" name="灯片编号占位符 3"/>
          <p:cNvSpPr>
            <a:spLocks noGrp="1"/>
          </p:cNvSpPr>
          <p:nvPr>
            <p:ph type="sldNum" sz="quarter" idx="10"/>
          </p:nvPr>
        </p:nvSpPr>
        <p:spPr/>
        <p:txBody>
          <a:bodyPr/>
          <a:lstStyle/>
          <a:p>
            <a:fld id="{2A236011-910A-423F-8B86-B4E1EBABB1F0}" type="slidenum">
              <a:rPr lang="zh-CN" altLang="en-US" smtClean="0"/>
              <a:t>24</a:t>
            </a:fld>
            <a:endParaRPr lang="zh-CN" altLang="en-US"/>
          </a:p>
        </p:txBody>
      </p:sp>
    </p:spTree>
    <p:extLst>
      <p:ext uri="{BB962C8B-B14F-4D97-AF65-F5344CB8AC3E}">
        <p14:creationId xmlns:p14="http://schemas.microsoft.com/office/powerpoint/2010/main" val="3096844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91376" y="133074"/>
            <a:ext cx="6791691"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1" y="1484315"/>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3549208" y="3871615"/>
            <a:ext cx="7287115" cy="781876"/>
          </a:xfrm>
        </p:spPr>
        <p:txBody>
          <a:bodyPr>
            <a:normAutofit/>
          </a:bodyPr>
          <a:lstStyle>
            <a:lvl1pPr marL="0" indent="0" algn="l">
              <a:buNone/>
              <a:defRPr sz="3200">
                <a:solidFill>
                  <a:schemeClr val="tx1"/>
                </a:solidFill>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3549208" y="5438455"/>
            <a:ext cx="7287115"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549208" y="4908368"/>
            <a:ext cx="7287115"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1" y="1484313"/>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549208" y="1484313"/>
            <a:ext cx="7287115"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7" y="1484310"/>
            <a:ext cx="3778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3" y="3524086"/>
            <a:ext cx="3170099" cy="261611"/>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1100" dirty="0">
                <a:solidFill>
                  <a:schemeClr val="bg1">
                    <a:alpha val="5000"/>
                  </a:schemeClr>
                </a:solidFill>
              </a:rPr>
              <a:t>BEIJING INSTITUTE OF TECHNOLOGY</a:t>
            </a:r>
          </a:p>
        </p:txBody>
      </p:sp>
      <p:grpSp>
        <p:nvGrpSpPr>
          <p:cNvPr id="16" name="组合 15"/>
          <p:cNvGrpSpPr/>
          <p:nvPr userDrawn="1"/>
        </p:nvGrpSpPr>
        <p:grpSpPr>
          <a:xfrm>
            <a:off x="611820"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gr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9" y="515429"/>
            <a:ext cx="2295327" cy="504694"/>
          </a:xfrm>
          <a:prstGeom prst="rect">
            <a:avLst/>
          </a:prstGeom>
        </p:spPr>
      </p:pic>
      <p:cxnSp>
        <p:nvCxnSpPr>
          <p:cNvPr id="42" name="直接连接符 41"/>
          <p:cNvCxnSpPr/>
          <p:nvPr userDrawn="1"/>
        </p:nvCxnSpPr>
        <p:spPr>
          <a:xfrm>
            <a:off x="2927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5"/>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5098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3" y="2"/>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3"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15" name="组合 14"/>
          <p:cNvGrpSpPr/>
          <p:nvPr userDrawn="1"/>
        </p:nvGrpSpPr>
        <p:grpSpPr>
          <a:xfrm>
            <a:off x="7382859" y="5927168"/>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5" y="501046"/>
            <a:ext cx="2203059" cy="616640"/>
          </a:xfrm>
          <a:prstGeom prst="rect">
            <a:avLst/>
          </a:prstGeom>
        </p:spPr>
      </p:pic>
    </p:spTree>
    <p:extLst>
      <p:ext uri="{BB962C8B-B14F-4D97-AF65-F5344CB8AC3E}">
        <p14:creationId xmlns:p14="http://schemas.microsoft.com/office/powerpoint/2010/main" val="4077406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2"/>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1"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6"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8"/>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8"/>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5"/>
            <a:ext cx="2143295" cy="599913"/>
          </a:xfrm>
          <a:prstGeom prst="rect">
            <a:avLst/>
          </a:prstGeom>
        </p:spPr>
      </p:pic>
    </p:spTree>
    <p:extLst>
      <p:ext uri="{BB962C8B-B14F-4D97-AF65-F5344CB8AC3E}">
        <p14:creationId xmlns:p14="http://schemas.microsoft.com/office/powerpoint/2010/main" val="29085300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2" y="0"/>
            <a:ext cx="12191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1"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5"/>
            <a:ext cx="2143295" cy="599913"/>
          </a:xfrm>
          <a:prstGeom prst="rect">
            <a:avLst/>
          </a:prstGeom>
        </p:spPr>
      </p:pic>
      <p:grpSp>
        <p:nvGrpSpPr>
          <p:cNvPr id="17" name="组合 16"/>
          <p:cNvGrpSpPr/>
          <p:nvPr userDrawn="1"/>
        </p:nvGrpSpPr>
        <p:grpSpPr>
          <a:xfrm>
            <a:off x="3040887"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19" name="组合 18">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20" name="组合 19">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1" name="组合 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2" name="组合 21">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spTree>
    <p:extLst>
      <p:ext uri="{BB962C8B-B14F-4D97-AF65-F5344CB8AC3E}">
        <p14:creationId xmlns:p14="http://schemas.microsoft.com/office/powerpoint/2010/main" val="3139536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3"/>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2" y="3048198"/>
            <a:ext cx="1193467" cy="1192626"/>
          </a:xfrm>
          <a:prstGeom prst="rect">
            <a:avLst/>
          </a:prstGeom>
        </p:spPr>
      </p:pic>
      <p:sp>
        <p:nvSpPr>
          <p:cNvPr id="43" name="文本框 42"/>
          <p:cNvSpPr txBox="1"/>
          <p:nvPr userDrawn="1"/>
        </p:nvSpPr>
        <p:spPr>
          <a:xfrm>
            <a:off x="150844" y="6174149"/>
            <a:ext cx="2156520" cy="643592"/>
          </a:xfrm>
          <a:prstGeom prst="rect">
            <a:avLst/>
          </a:prstGeom>
          <a:noFill/>
          <a:ln>
            <a:noFill/>
          </a:ln>
        </p:spPr>
        <p:txBody>
          <a:bodyPr wrap="square" lIns="180000" tIns="180000" rIns="180000" bIns="180000" rtlCol="0">
            <a:spAutoFit/>
          </a:bodyPr>
          <a:lstStyle/>
          <a:p>
            <a:pPr marL="0" marR="0" lvl="0" indent="0" algn="l" defTabSz="914377"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7"/>
            <a:ext cx="1765867" cy="192031"/>
            <a:chOff x="598941" y="6399999"/>
            <a:chExt cx="2542613" cy="276499"/>
          </a:xfrm>
          <a:solidFill>
            <a:schemeClr val="bg1">
              <a:lumMod val="65000"/>
            </a:schemeClr>
          </a:solidFill>
        </p:grpSpPr>
        <p:grpSp>
          <p:nvGrpSpPr>
            <p:cNvPr id="45" name="组合 4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5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6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61" name="组合 6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6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6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62" name="组合 6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6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6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6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46" name="组合 4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47" name="组合 4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5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5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5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5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5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spTree>
    <p:extLst>
      <p:ext uri="{BB962C8B-B14F-4D97-AF65-F5344CB8AC3E}">
        <p14:creationId xmlns:p14="http://schemas.microsoft.com/office/powerpoint/2010/main" val="6905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1"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7"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1" y="2329238"/>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4" y="2315568"/>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1" y="1401505"/>
            <a:ext cx="3746000" cy="1048514"/>
          </a:xfrm>
          <a:prstGeom prst="rect">
            <a:avLst/>
          </a:prstGeom>
        </p:spPr>
      </p:pic>
    </p:spTree>
    <p:extLst>
      <p:ext uri="{BB962C8B-B14F-4D97-AF65-F5344CB8AC3E}">
        <p14:creationId xmlns:p14="http://schemas.microsoft.com/office/powerpoint/2010/main" val="38032250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1"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7"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1" y="2329238"/>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4" y="2315568"/>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1" y="4619684"/>
            <a:ext cx="3284503" cy="722193"/>
          </a:xfrm>
          <a:prstGeom prst="rect">
            <a:avLst/>
          </a:prstGeom>
        </p:spPr>
      </p:pic>
    </p:spTree>
    <p:extLst>
      <p:ext uri="{BB962C8B-B14F-4D97-AF65-F5344CB8AC3E}">
        <p14:creationId xmlns:p14="http://schemas.microsoft.com/office/powerpoint/2010/main" val="33795160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1"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sz="1800"/>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1"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33847034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7"/>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5"/>
            <a:ext cx="2286547"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6" y="-494144"/>
            <a:ext cx="3165893" cy="4124368"/>
          </a:xfrm>
          <a:prstGeom prst="rect">
            <a:avLst/>
          </a:prstGeom>
        </p:spPr>
      </p:pic>
    </p:spTree>
    <p:extLst>
      <p:ext uri="{BB962C8B-B14F-4D97-AF65-F5344CB8AC3E}">
        <p14:creationId xmlns:p14="http://schemas.microsoft.com/office/powerpoint/2010/main" val="30368193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5" name="组合 4"/>
          <p:cNvGrpSpPr/>
          <p:nvPr userDrawn="1"/>
        </p:nvGrpSpPr>
        <p:grpSpPr>
          <a:xfrm>
            <a:off x="1866430" y="1872371"/>
            <a:ext cx="8481919" cy="863927"/>
            <a:chOff x="1797415" y="1328902"/>
            <a:chExt cx="8481919" cy="863927"/>
          </a:xfrm>
        </p:grpSpPr>
        <p:grpSp>
          <p:nvGrpSpPr>
            <p:cNvPr id="6" name="组合 5">
              <a:extLst>
                <a:ext uri="{FF2B5EF4-FFF2-40B4-BE49-F238E27FC236}">
                  <a16:creationId xmlns:a16="http://schemas.microsoft.com/office/drawing/2014/main" id="{2B6AF4F4-F405-428E-ACB6-6C287CCD9962}"/>
                </a:ext>
              </a:extLst>
            </p:cNvPr>
            <p:cNvGrpSpPr/>
            <p:nvPr/>
          </p:nvGrpSpPr>
          <p:grpSpPr>
            <a:xfrm>
              <a:off x="6886532" y="1337094"/>
              <a:ext cx="3392802" cy="846135"/>
              <a:chOff x="10340336" y="2247899"/>
              <a:chExt cx="2724438" cy="679451"/>
            </a:xfrm>
          </p:grpSpPr>
          <p:sp>
            <p:nvSpPr>
              <p:cNvPr id="2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22" name="组合 2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solidFill>
                <a:schemeClr val="bg1"/>
              </a:solidFill>
            </p:grpSpPr>
            <p:sp>
              <p:nvSpPr>
                <p:cNvPr id="2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3" name="组合 2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solidFill>
                <a:schemeClr val="bg1"/>
              </a:solidFill>
            </p:grpSpPr>
            <p:sp>
              <p:nvSpPr>
                <p:cNvPr id="2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7" name="组合 6">
              <a:extLst>
                <a:ext uri="{FF2B5EF4-FFF2-40B4-BE49-F238E27FC236}">
                  <a16:creationId xmlns:a16="http://schemas.microsoft.com/office/drawing/2014/main" id="{E582171C-E91E-4DDB-B720-D9EDE8C54B5C}"/>
                </a:ext>
              </a:extLst>
            </p:cNvPr>
            <p:cNvGrpSpPr/>
            <p:nvPr/>
          </p:nvGrpSpPr>
          <p:grpSpPr>
            <a:xfrm>
              <a:off x="1797415" y="1328902"/>
              <a:ext cx="3445163" cy="863927"/>
              <a:chOff x="6738929" y="2270918"/>
              <a:chExt cx="2766486" cy="693738"/>
            </a:xfrm>
          </p:grpSpPr>
          <p:grpSp>
            <p:nvGrpSpPr>
              <p:cNvPr id="8" name="组合 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solidFill>
                <a:schemeClr val="bg1"/>
              </a:solidFill>
            </p:grpSpPr>
            <p:sp>
              <p:nvSpPr>
                <p:cNvPr id="1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9" name="组合 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solidFill>
                <a:schemeClr val="bg1"/>
              </a:solidFill>
            </p:grpSpPr>
            <p:sp>
              <p:nvSpPr>
                <p:cNvPr id="1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10" name="组合 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solidFill>
                <a:schemeClr val="bg1"/>
              </a:solidFill>
            </p:grpSpPr>
            <p:sp>
              <p:nvSpPr>
                <p:cNvPr id="1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1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spTree>
    <p:extLst>
      <p:ext uri="{BB962C8B-B14F-4D97-AF65-F5344CB8AC3E}">
        <p14:creationId xmlns:p14="http://schemas.microsoft.com/office/powerpoint/2010/main" val="640646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9"/>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1"/>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cs typeface="+mn-ea"/>
              <a:sym typeface="+mn-lt"/>
            </a:endParaRPr>
          </a:p>
        </p:txBody>
      </p:sp>
    </p:spTree>
    <p:extLst>
      <p:ext uri="{BB962C8B-B14F-4D97-AF65-F5344CB8AC3E}">
        <p14:creationId xmlns:p14="http://schemas.microsoft.com/office/powerpoint/2010/main" val="1670634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6" y="133074"/>
            <a:ext cx="6791691" cy="6535793"/>
          </a:xfrm>
          <a:prstGeom prst="rect">
            <a:avLst/>
          </a:prstGeom>
        </p:spPr>
      </p:pic>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1216315" y="3871615"/>
            <a:ext cx="7287115" cy="781876"/>
          </a:xfrm>
        </p:spPr>
        <p:txBody>
          <a:bodyPr>
            <a:normAutofit/>
          </a:bodyPr>
          <a:lstStyle>
            <a:lvl1pPr marL="0" indent="0" algn="l">
              <a:buNone/>
              <a:defRPr sz="3200">
                <a:solidFill>
                  <a:schemeClr val="tx1"/>
                </a:solidFill>
                <a:latin typeface="+mn-ea"/>
                <a:ea typeface="+mn-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1216315" y="5438455"/>
            <a:ext cx="7287115"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1216315" y="4908368"/>
            <a:ext cx="7287115"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16315" y="1484313"/>
            <a:ext cx="7287115"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3"/>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2"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1" y="1484315"/>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6" name="组合 15"/>
          <p:cNvGrpSpPr/>
          <p:nvPr userDrawn="1"/>
        </p:nvGrpSpPr>
        <p:grpSpPr>
          <a:xfrm>
            <a:off x="9832020"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gr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8" y="3524086"/>
            <a:ext cx="3170099" cy="261611"/>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1100"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4"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2"/>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199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3840" userDrawn="1">
          <p15:clr>
            <a:srgbClr val="FBAE40"/>
          </p15:clr>
        </p15:guide>
        <p15:guide id="2" orient="horz" pos="93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1"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5558" b="38705"/>
          <a:stretch/>
        </p:blipFill>
        <p:spPr>
          <a:xfrm>
            <a:off x="1" y="2"/>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973063"/>
            <a:ext cx="2143295"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6984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2"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2"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5" y="163261"/>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89" y="163260"/>
            <a:ext cx="3269563" cy="6531481"/>
          </a:xfrm>
          <a:prstGeom prst="rect">
            <a:avLst/>
          </a:prstGeom>
        </p:spPr>
      </p:pic>
    </p:spTree>
    <p:extLst>
      <p:ext uri="{BB962C8B-B14F-4D97-AF65-F5344CB8AC3E}">
        <p14:creationId xmlns:p14="http://schemas.microsoft.com/office/powerpoint/2010/main" val="2502191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9441" y="2653431"/>
            <a:ext cx="5230791" cy="1323439"/>
          </a:xfrm>
          <a:prstGeom prst="rect">
            <a:avLst/>
          </a:prstGeom>
          <a:noFill/>
        </p:spPr>
        <p:txBody>
          <a:bodyPr wrap="none" rtlCol="0">
            <a:spAutoFit/>
          </a:bodyPr>
          <a:lstStyle/>
          <a:p>
            <a:r>
              <a:rPr lang="en-US" altLang="zh-CN" sz="8000" b="1" spc="51" dirty="0">
                <a:solidFill>
                  <a:schemeClr val="bg1">
                    <a:lumMod val="85000"/>
                  </a:schemeClr>
                </a:solidFill>
                <a:latin typeface="+mj-lt"/>
              </a:rPr>
              <a:t>Contents</a:t>
            </a:r>
            <a:r>
              <a:rPr lang="en-US" altLang="zh-CN" sz="4400" b="1" spc="51" dirty="0">
                <a:solidFill>
                  <a:schemeClr val="accent4"/>
                </a:solidFill>
                <a:latin typeface="+mj-lt"/>
              </a:rPr>
              <a:t>■</a:t>
            </a:r>
            <a:endParaRPr lang="zh-CN" altLang="en-US" sz="4400" b="1" spc="51" dirty="0">
              <a:solidFill>
                <a:schemeClr val="accent4"/>
              </a:solidFill>
              <a:latin typeface="+mj-lt"/>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6"/>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6" y="6600903"/>
            <a:ext cx="2523447"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9"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7"/>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85" name="组合 84"/>
          <p:cNvGrpSpPr/>
          <p:nvPr userDrawn="1"/>
        </p:nvGrpSpPr>
        <p:grpSpPr>
          <a:xfrm>
            <a:off x="598942" y="6400001"/>
            <a:ext cx="2542613" cy="276499"/>
            <a:chOff x="598941" y="6399999"/>
            <a:chExt cx="2542613" cy="276499"/>
          </a:xfrm>
          <a:solidFill>
            <a:schemeClr val="bg1"/>
          </a:solidFill>
        </p:grpSpPr>
        <p:grpSp>
          <p:nvGrpSpPr>
            <p:cNvPr id="86" name="组合 85">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87" name="组合 86">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88" name="组合 8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spTree>
    <p:extLst>
      <p:ext uri="{BB962C8B-B14F-4D97-AF65-F5344CB8AC3E}">
        <p14:creationId xmlns:p14="http://schemas.microsoft.com/office/powerpoint/2010/main" val="41245146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92526" y="0"/>
            <a:ext cx="7030596"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9"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7"/>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66" name="组合 65"/>
          <p:cNvGrpSpPr/>
          <p:nvPr userDrawn="1"/>
        </p:nvGrpSpPr>
        <p:grpSpPr>
          <a:xfrm>
            <a:off x="598942" y="6400001"/>
            <a:ext cx="2542613" cy="276499"/>
            <a:chOff x="598941" y="6399999"/>
            <a:chExt cx="2542613" cy="276499"/>
          </a:xfrm>
          <a:solidFill>
            <a:schemeClr val="bg1"/>
          </a:solidFill>
        </p:grpSpPr>
        <p:grpSp>
          <p:nvGrpSpPr>
            <p:cNvPr id="67" name="组合 6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1"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82"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83" name="组合 82">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8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84" name="组合 83">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8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6"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7"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68" name="组合 6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7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7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7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7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7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7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72"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73"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spTree>
    <p:extLst>
      <p:ext uri="{BB962C8B-B14F-4D97-AF65-F5344CB8AC3E}">
        <p14:creationId xmlns:p14="http://schemas.microsoft.com/office/powerpoint/2010/main" val="22765218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31113"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p>
        </p:txBody>
      </p:sp>
      <p:sp>
        <p:nvSpPr>
          <p:cNvPr id="88" name="椭圆 87">
            <a:extLst>
              <a:ext uri="{FF2B5EF4-FFF2-40B4-BE49-F238E27FC236}">
                <a16:creationId xmlns:a16="http://schemas.microsoft.com/office/drawing/2014/main" id="{D79543FB-05EA-4B9D-8AED-014B16BE890C}"/>
              </a:ext>
            </a:extLst>
          </p:cNvPr>
          <p:cNvSpPr/>
          <p:nvPr userDrawn="1"/>
        </p:nvSpPr>
        <p:spPr>
          <a:xfrm>
            <a:off x="-402133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8116" t="7030" r="31559" b="11337"/>
          <a:stretch/>
        </p:blipFill>
        <p:spPr>
          <a:xfrm>
            <a:off x="-1260196" y="3"/>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599"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p>
        </p:txBody>
      </p:sp>
      <p:pic>
        <p:nvPicPr>
          <p:cNvPr id="90" name="图片 8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37819" y="252089"/>
            <a:ext cx="1969223" cy="432990"/>
          </a:xfrm>
          <a:prstGeom prst="rect">
            <a:avLst/>
          </a:prstGeom>
        </p:spPr>
      </p:pic>
    </p:spTree>
    <p:extLst>
      <p:ext uri="{BB962C8B-B14F-4D97-AF65-F5344CB8AC3E}">
        <p14:creationId xmlns:p14="http://schemas.microsoft.com/office/powerpoint/2010/main" val="20838361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9185" y="4400552"/>
            <a:ext cx="4601216"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74" b="12515"/>
          <a:stretch/>
        </p:blipFill>
        <p:spPr>
          <a:xfrm>
            <a:off x="2" y="0"/>
            <a:ext cx="12191999" cy="4400550"/>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1" y="4408331"/>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a:extLst>
              <a:ext uri="{FF2B5EF4-FFF2-40B4-BE49-F238E27FC236}">
                <a16:creationId xmlns:a16="http://schemas.microsoft.com/office/drawing/2014/main" id="{41C37BF7-CAE8-4F93-8BE5-229FC17201DA}"/>
              </a:ext>
            </a:extLst>
          </p:cNvPr>
          <p:cNvSpPr/>
          <p:nvPr userDrawn="1"/>
        </p:nvSpPr>
        <p:spPr>
          <a:xfrm>
            <a:off x="1"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701849" y="142154"/>
            <a:ext cx="2242503" cy="627682"/>
          </a:xfrm>
          <a:prstGeom prst="rect">
            <a:avLst/>
          </a:prstGeom>
        </p:spPr>
      </p:pic>
    </p:spTree>
    <p:extLst>
      <p:ext uri="{BB962C8B-B14F-4D97-AF65-F5344CB8AC3E}">
        <p14:creationId xmlns:p14="http://schemas.microsoft.com/office/powerpoint/2010/main" val="32588301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extLst>
              <a:ext uri="{28A0092B-C50C-407E-A947-70E740481C1C}">
                <a14:useLocalDpi xmlns:a14="http://schemas.microsoft.com/office/drawing/2010/main"/>
              </a:ext>
            </a:extLst>
          </a:blip>
          <a:srcRect l="29063" r="32938"/>
          <a:stretch/>
        </p:blipFill>
        <p:spPr>
          <a:xfrm>
            <a:off x="-18277" y="2"/>
            <a:ext cx="3933053"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2" y="3"/>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13">
            <a:extLst>
              <a:ext uri="{FF2B5EF4-FFF2-40B4-BE49-F238E27FC236}">
                <a16:creationId xmlns:a16="http://schemas.microsoft.com/office/drawing/2014/main" id="{DFF6BFE1-1DD5-454F-BE20-A55DAB22A652}"/>
              </a:ext>
            </a:extLst>
          </p:cNvPr>
          <p:cNvSpPr/>
          <p:nvPr userDrawn="1"/>
        </p:nvSpPr>
        <p:spPr>
          <a:xfrm>
            <a:off x="-9522" y="0"/>
            <a:ext cx="3924297"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6" y="2797005"/>
            <a:ext cx="122687"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6"/>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3"/>
            <a:ext cx="1906503"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5" y="2218510"/>
            <a:ext cx="1715719" cy="480234"/>
          </a:xfrm>
          <a:prstGeom prst="rect">
            <a:avLst/>
          </a:prstGeom>
        </p:spPr>
      </p:pic>
      <p:pic>
        <p:nvPicPr>
          <p:cNvPr id="6" name="图片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58049" y="1942165"/>
            <a:ext cx="5886451" cy="5893408"/>
          </a:xfrm>
          <a:prstGeom prst="rect">
            <a:avLst/>
          </a:prstGeom>
        </p:spPr>
      </p:pic>
    </p:spTree>
    <p:extLst>
      <p:ext uri="{BB962C8B-B14F-4D97-AF65-F5344CB8AC3E}">
        <p14:creationId xmlns:p14="http://schemas.microsoft.com/office/powerpoint/2010/main" val="23983873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6" y="493233"/>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6" y="2"/>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6"/>
            <a:ext cx="2014539"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3"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3"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3" cy="1522912"/>
          </a:xfrm>
          <a:prstGeom prst="rect">
            <a:avLst/>
          </a:prstGeom>
        </p:spPr>
        <p:txBody>
          <a:bodyPr/>
          <a:lstStyle>
            <a:lvl1pPr marL="285744" indent="-285744">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sz="1800">
              <a:cs typeface="+mn-ea"/>
            </a:endParaRPr>
          </a:p>
        </p:txBody>
      </p:sp>
      <p:grpSp>
        <p:nvGrpSpPr>
          <p:cNvPr id="115" name="组合 114"/>
          <p:cNvGrpSpPr/>
          <p:nvPr userDrawn="1"/>
        </p:nvGrpSpPr>
        <p:grpSpPr>
          <a:xfrm>
            <a:off x="684667" y="6423437"/>
            <a:ext cx="1915659" cy="208321"/>
            <a:chOff x="598941" y="6399999"/>
            <a:chExt cx="2542613" cy="276499"/>
          </a:xfrm>
          <a:solidFill>
            <a:schemeClr val="accent3"/>
          </a:solidFill>
        </p:grpSpPr>
        <p:grpSp>
          <p:nvGrpSpPr>
            <p:cNvPr id="117" name="组合 11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34"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35"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136" name="组合 135">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4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4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137" name="组合 136">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3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39"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40"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118" name="组合 11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9" name="组合 11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13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3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121" name="组合 1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3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3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124" name="组合 123">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2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125"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26"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7" y="6386257"/>
            <a:ext cx="1257421" cy="276480"/>
          </a:xfrm>
          <a:prstGeom prst="rect">
            <a:avLst/>
          </a:prstGeom>
        </p:spPr>
      </p:pic>
    </p:spTree>
    <p:extLst>
      <p:ext uri="{BB962C8B-B14F-4D97-AF65-F5344CB8AC3E}">
        <p14:creationId xmlns:p14="http://schemas.microsoft.com/office/powerpoint/2010/main" val="10469457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90"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7"/>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4" y="2"/>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p>
        </p:txBody>
      </p:sp>
      <p:sp>
        <p:nvSpPr>
          <p:cNvPr id="12" name="标题 11"/>
          <p:cNvSpPr>
            <a:spLocks noGrp="1"/>
          </p:cNvSpPr>
          <p:nvPr>
            <p:ph type="title"/>
          </p:nvPr>
        </p:nvSpPr>
        <p:spPr>
          <a:xfrm>
            <a:off x="1606551" y="344318"/>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2" y="6188077"/>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6" name="文本框 5"/>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3"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p>
        </p:txBody>
      </p:sp>
      <p:grpSp>
        <p:nvGrpSpPr>
          <p:cNvPr id="56" name="组合 55"/>
          <p:cNvGrpSpPr/>
          <p:nvPr userDrawn="1"/>
        </p:nvGrpSpPr>
        <p:grpSpPr>
          <a:xfrm>
            <a:off x="598942" y="6400001"/>
            <a:ext cx="2542613" cy="276499"/>
            <a:chOff x="598941" y="6399999"/>
            <a:chExt cx="2542613" cy="276499"/>
          </a:xfrm>
          <a:solidFill>
            <a:schemeClr val="bg1"/>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9" y="347339"/>
            <a:ext cx="1969223" cy="432990"/>
          </a:xfrm>
          <a:prstGeom prst="rect">
            <a:avLst/>
          </a:prstGeom>
        </p:spPr>
      </p:pic>
      <p:cxnSp>
        <p:nvCxnSpPr>
          <p:cNvPr id="7" name="直接连接符 6"/>
          <p:cNvCxnSpPr/>
          <p:nvPr userDrawn="1"/>
        </p:nvCxnSpPr>
        <p:spPr>
          <a:xfrm>
            <a:off x="1366475"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4937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7"/>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6" name="文本框 5"/>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9" y="347339"/>
            <a:ext cx="1969223" cy="432990"/>
          </a:xfrm>
          <a:prstGeom prst="rect">
            <a:avLst/>
          </a:prstGeom>
        </p:spPr>
      </p:pic>
      <p:cxnSp>
        <p:nvCxnSpPr>
          <p:cNvPr id="5" name="直接连接符 4"/>
          <p:cNvCxnSpPr/>
          <p:nvPr userDrawn="1"/>
        </p:nvCxnSpPr>
        <p:spPr>
          <a:xfrm>
            <a:off x="11155416" y="6133169"/>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1535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dirty="0"/>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07373"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1"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9"/>
            <a:ext cx="648938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00">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30418" y="2616693"/>
            <a:ext cx="7055959"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54710"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594" lvl="0" indent="-228594"/>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40" y="4290339"/>
            <a:ext cx="4065361"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1" y="318256"/>
            <a:ext cx="1899117" cy="843647"/>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3" y="2196871"/>
            <a:ext cx="3243163" cy="2464261"/>
          </a:xfrm>
          <a:prstGeom prst="rect">
            <a:avLst/>
          </a:prstGeom>
        </p:spPr>
      </p:pic>
      <p:grpSp>
        <p:nvGrpSpPr>
          <p:cNvPr id="24" name="组合 23"/>
          <p:cNvGrpSpPr/>
          <p:nvPr userDrawn="1"/>
        </p:nvGrpSpPr>
        <p:grpSpPr>
          <a:xfrm>
            <a:off x="671368" y="6083137"/>
            <a:ext cx="2542613" cy="276499"/>
            <a:chOff x="598941" y="6399999"/>
            <a:chExt cx="2542613" cy="276499"/>
          </a:xfrm>
          <a:solidFill>
            <a:schemeClr val="bg1">
              <a:lumMod val="65000"/>
            </a:schemeClr>
          </a:solidFill>
        </p:grpSpPr>
        <p:grpSp>
          <p:nvGrpSpPr>
            <p:cNvPr id="25" name="组合 2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3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4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41" name="组合 4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4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42" name="组合 4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4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26" name="组合 2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27" name="组合 2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8" name="组合 2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3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9" name="组合 2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3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3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spTree>
    <p:extLst>
      <p:ext uri="{BB962C8B-B14F-4D97-AF65-F5344CB8AC3E}">
        <p14:creationId xmlns:p14="http://schemas.microsoft.com/office/powerpoint/2010/main" val="1310413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1"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2" y="6400001"/>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9"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4"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2"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4"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191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9" y="252089"/>
            <a:ext cx="1969223" cy="432990"/>
          </a:xfrm>
          <a:prstGeom prst="rect">
            <a:avLst/>
          </a:prstGeom>
        </p:spPr>
      </p:pic>
      <p:sp>
        <p:nvSpPr>
          <p:cNvPr id="88" name="矩形 87">
            <a:extLst>
              <a:ext uri="{FF2B5EF4-FFF2-40B4-BE49-F238E27FC236}">
                <a16:creationId xmlns:a16="http://schemas.microsoft.com/office/drawing/2014/main" id="{CE6666C3-355D-4A5C-A830-6BBD90D5F1FE}"/>
              </a:ext>
            </a:extLst>
          </p:cNvPr>
          <p:cNvSpPr/>
          <p:nvPr userDrawn="1"/>
        </p:nvSpPr>
        <p:spPr>
          <a:xfrm>
            <a:off x="12146282"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965552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9"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800"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1" y="302341"/>
            <a:ext cx="7463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sz="1800">
              <a:cs typeface="+mn-ea"/>
              <a:sym typeface="+mn-lt"/>
            </a:endParaRPr>
          </a:p>
        </p:txBody>
      </p:sp>
      <p:sp>
        <p:nvSpPr>
          <p:cNvPr id="71" name="文本框 70"/>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2" y="6400001"/>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4"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6" y="241568"/>
            <a:ext cx="1819275" cy="509219"/>
          </a:xfrm>
          <a:prstGeom prst="rect">
            <a:avLst/>
          </a:prstGeom>
        </p:spPr>
      </p:pic>
    </p:spTree>
    <p:extLst>
      <p:ext uri="{BB962C8B-B14F-4D97-AF65-F5344CB8AC3E}">
        <p14:creationId xmlns:p14="http://schemas.microsoft.com/office/powerpoint/2010/main" val="3382784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9"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800" dirty="0">
              <a:cs typeface="+mn-ea"/>
              <a:sym typeface="+mn-lt"/>
            </a:endParaRPr>
          </a:p>
        </p:txBody>
      </p:sp>
      <p:sp>
        <p:nvSpPr>
          <p:cNvPr id="71" name="文本框 70"/>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6" y="241568"/>
            <a:ext cx="1819275" cy="509219"/>
          </a:xfrm>
          <a:prstGeom prst="rect">
            <a:avLst/>
          </a:prstGeom>
        </p:spPr>
      </p:pic>
    </p:spTree>
    <p:extLst>
      <p:ext uri="{BB962C8B-B14F-4D97-AF65-F5344CB8AC3E}">
        <p14:creationId xmlns:p14="http://schemas.microsoft.com/office/powerpoint/2010/main" val="1031451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7"/>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4" y="2"/>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p>
        </p:txBody>
      </p:sp>
      <p:sp>
        <p:nvSpPr>
          <p:cNvPr id="12" name="标题 11"/>
          <p:cNvSpPr>
            <a:spLocks noGrp="1"/>
          </p:cNvSpPr>
          <p:nvPr>
            <p:ph type="title"/>
          </p:nvPr>
        </p:nvSpPr>
        <p:spPr>
          <a:xfrm>
            <a:off x="1368807" y="344318"/>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2" y="6188077"/>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6" name="文本框 5"/>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7"/>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428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7"/>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6" name="文本框 5"/>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7"/>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348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400001"/>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pic>
        <p:nvPicPr>
          <p:cNvPr id="57" name="图片 56"/>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1"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4"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4"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3"/>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847291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1" y="6353762"/>
            <a:ext cx="550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1" cy="432990"/>
          </a:xfrm>
          <a:prstGeom prst="rect">
            <a:avLst/>
          </a:prstGeom>
        </p:spPr>
      </p:pic>
    </p:spTree>
    <p:extLst>
      <p:ext uri="{BB962C8B-B14F-4D97-AF65-F5344CB8AC3E}">
        <p14:creationId xmlns:p14="http://schemas.microsoft.com/office/powerpoint/2010/main" val="31980648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546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1"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sz="1800" dirty="0">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6" y="3786903"/>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00">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13422" y="2558483"/>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6"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594" lvl="0" indent="-228594"/>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5" y="4185030"/>
            <a:ext cx="4065361"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0" y="2359437"/>
            <a:ext cx="2855387" cy="2169616"/>
          </a:xfrm>
          <a:prstGeom prst="rect">
            <a:avLst/>
          </a:prstGeom>
        </p:spPr>
      </p:pic>
    </p:spTree>
    <p:extLst>
      <p:ext uri="{BB962C8B-B14F-4D97-AF65-F5344CB8AC3E}">
        <p14:creationId xmlns:p14="http://schemas.microsoft.com/office/powerpoint/2010/main" val="1284148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4"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30"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3"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800">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1"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800">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2"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800">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9" y="3758093"/>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4063321" y="5526889"/>
            <a:ext cx="4065361"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3"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5" cy="1262604"/>
          </a:xfrm>
          <a:prstGeom prst="rect">
            <a:avLst/>
          </a:prstGeom>
        </p:spPr>
      </p:pic>
      <p:sp>
        <p:nvSpPr>
          <p:cNvPr id="51" name="文本框 50"/>
          <p:cNvSpPr txBox="1"/>
          <p:nvPr userDrawn="1"/>
        </p:nvSpPr>
        <p:spPr>
          <a:xfrm>
            <a:off x="150844" y="6088689"/>
            <a:ext cx="2156520" cy="643592"/>
          </a:xfrm>
          <a:prstGeom prst="rect">
            <a:avLst/>
          </a:prstGeom>
          <a:noFill/>
          <a:ln>
            <a:noFill/>
          </a:ln>
        </p:spPr>
        <p:txBody>
          <a:bodyPr wrap="square" lIns="180000" tIns="180000" rIns="180000" bIns="180000" rtlCol="0">
            <a:spAutoFit/>
          </a:bodyPr>
          <a:lstStyle/>
          <a:p>
            <a:pPr marL="0" marR="0" lvl="0" indent="0" algn="l" defTabSz="914377"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7"/>
            <a:ext cx="1765867" cy="192031"/>
            <a:chOff x="598941" y="6399999"/>
            <a:chExt cx="2542613" cy="276499"/>
          </a:xfrm>
          <a:solidFill>
            <a:schemeClr val="bg1">
              <a:lumMod val="65000"/>
            </a:schemeClr>
          </a:solidFill>
        </p:grpSpPr>
        <p:grpSp>
          <p:nvGrpSpPr>
            <p:cNvPr id="53" name="组合 5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54" name="组合 5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55" name="组合 5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56" name="组合 5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57" name="组合 5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6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6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6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5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5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spTree>
    <p:extLst>
      <p:ext uri="{BB962C8B-B14F-4D97-AF65-F5344CB8AC3E}">
        <p14:creationId xmlns:p14="http://schemas.microsoft.com/office/powerpoint/2010/main" val="36655499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6" y="3759199"/>
            <a:ext cx="3307831"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00"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6" y="1015093"/>
            <a:ext cx="3307831"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sz="1800">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70" y="3832178"/>
            <a:ext cx="177463"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00"/>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50" y="1401223"/>
            <a:ext cx="2256308" cy="631546"/>
          </a:xfrm>
          <a:prstGeom prst="rect">
            <a:avLst/>
          </a:prstGeom>
        </p:spPr>
      </p:pic>
    </p:spTree>
    <p:extLst>
      <p:ext uri="{BB962C8B-B14F-4D97-AF65-F5344CB8AC3E}">
        <p14:creationId xmlns:p14="http://schemas.microsoft.com/office/powerpoint/2010/main" val="35109009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28" r="23340"/>
          <a:stretch/>
        </p:blipFill>
        <p:spPr>
          <a:xfrm>
            <a:off x="4303957"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9" cy="616640"/>
          </a:xfrm>
          <a:prstGeom prst="rect">
            <a:avLst/>
          </a:prstGeom>
        </p:spPr>
      </p:pic>
      <p:grpSp>
        <p:nvGrpSpPr>
          <p:cNvPr id="15" name="组合 14"/>
          <p:cNvGrpSpPr/>
          <p:nvPr userDrawn="1"/>
        </p:nvGrpSpPr>
        <p:grpSpPr>
          <a:xfrm>
            <a:off x="706027" y="5927168"/>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spTree>
    <p:extLst>
      <p:ext uri="{BB962C8B-B14F-4D97-AF65-F5344CB8AC3E}">
        <p14:creationId xmlns:p14="http://schemas.microsoft.com/office/powerpoint/2010/main" val="24706629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5573" r="198"/>
          <a:stretch/>
        </p:blipFill>
        <p:spPr>
          <a:xfrm>
            <a:off x="1" y="0"/>
            <a:ext cx="8678175"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5" y="501046"/>
            <a:ext cx="2203059" cy="616640"/>
          </a:xfrm>
          <a:prstGeom prst="rect">
            <a:avLst/>
          </a:prstGeom>
        </p:spPr>
      </p:pic>
      <p:grpSp>
        <p:nvGrpSpPr>
          <p:cNvPr id="15" name="组合 14"/>
          <p:cNvGrpSpPr/>
          <p:nvPr userDrawn="1"/>
        </p:nvGrpSpPr>
        <p:grpSpPr>
          <a:xfrm>
            <a:off x="7382859" y="5927168"/>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spTree>
    <p:extLst>
      <p:ext uri="{BB962C8B-B14F-4D97-AF65-F5344CB8AC3E}">
        <p14:creationId xmlns:p14="http://schemas.microsoft.com/office/powerpoint/2010/main" val="1177858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1"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15" name="组合 14"/>
          <p:cNvGrpSpPr/>
          <p:nvPr userDrawn="1"/>
        </p:nvGrpSpPr>
        <p:grpSpPr>
          <a:xfrm>
            <a:off x="706027" y="5927168"/>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800"/>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9" cy="616640"/>
          </a:xfrm>
          <a:prstGeom prst="rect">
            <a:avLst/>
          </a:prstGeom>
        </p:spPr>
      </p:pic>
    </p:spTree>
    <p:extLst>
      <p:ext uri="{BB962C8B-B14F-4D97-AF65-F5344CB8AC3E}">
        <p14:creationId xmlns:p14="http://schemas.microsoft.com/office/powerpoint/2010/main" val="342972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2020/7/18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extLst>
      <p:ext uri="{BB962C8B-B14F-4D97-AF65-F5344CB8AC3E}">
        <p14:creationId xmlns:p14="http://schemas.microsoft.com/office/powerpoint/2010/main" val="26928793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189"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377"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566"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754"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594" indent="-228594"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28.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8.xm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8.xml"/><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4596D304-13D1-4BAB-85AD-218F251EC87E}"/>
              </a:ext>
            </a:extLst>
          </p:cNvPr>
          <p:cNvSpPr txBox="1"/>
          <p:nvPr/>
        </p:nvSpPr>
        <p:spPr>
          <a:xfrm>
            <a:off x="660400" y="3500853"/>
            <a:ext cx="10858501" cy="1307024"/>
          </a:xfrm>
          <a:prstGeom prst="rect">
            <a:avLst/>
          </a:prstGeom>
          <a:noFill/>
        </p:spPr>
        <p:txBody>
          <a:bodyPr wrap="square" lIns="0" tIns="0" rIns="0" bIns="0" rtlCol="0">
            <a:spAutoFit/>
          </a:bodyPr>
          <a:lstStyle/>
          <a:p>
            <a:pPr algn="ctr" defTabSz="914377" eaLnBrk="0" fontAlgn="base" hangingPunct="0">
              <a:lnSpc>
                <a:spcPct val="110000"/>
              </a:lnSpc>
              <a:spcBef>
                <a:spcPct val="0"/>
              </a:spcBef>
              <a:spcAft>
                <a:spcPct val="0"/>
              </a:spcAft>
              <a:defRPr/>
            </a:pPr>
            <a:r>
              <a:rPr lang="en-US" altLang="zh-CN" sz="4000" b="1" spc="300" dirty="0">
                <a:solidFill>
                  <a:prstClr val="white"/>
                </a:solidFill>
              </a:rPr>
              <a:t>Person Re-identification Research Based on Deep Learning</a:t>
            </a:r>
            <a:endParaRPr lang="zh-CN" altLang="en-US" sz="4000" b="1" spc="300" dirty="0">
              <a:solidFill>
                <a:prstClr val="white"/>
              </a:solidFill>
              <a:latin typeface="微软雅黑"/>
              <a:ea typeface="微软雅黑"/>
            </a:endParaRPr>
          </a:p>
        </p:txBody>
      </p:sp>
      <p:sp>
        <p:nvSpPr>
          <p:cNvPr id="88" name="user-avatar-profile_70039">
            <a:extLst>
              <a:ext uri="{FF2B5EF4-FFF2-40B4-BE49-F238E27FC236}">
                <a16:creationId xmlns:a16="http://schemas.microsoft.com/office/drawing/2014/main" id="{DFEAB79E-9B44-4809-BCBF-AC94DC3CC1A9}"/>
              </a:ext>
            </a:extLst>
          </p:cNvPr>
          <p:cNvSpPr>
            <a:spLocks noChangeAspect="1"/>
          </p:cNvSpPr>
          <p:nvPr/>
        </p:nvSpPr>
        <p:spPr bwMode="auto">
          <a:xfrm>
            <a:off x="3404690" y="5200185"/>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89" name="文本框 88">
            <a:extLst>
              <a:ext uri="{FF2B5EF4-FFF2-40B4-BE49-F238E27FC236}">
                <a16:creationId xmlns:a16="http://schemas.microsoft.com/office/drawing/2014/main" id="{367B0324-FF9E-4585-881B-E51156A34A57}"/>
              </a:ext>
            </a:extLst>
          </p:cNvPr>
          <p:cNvSpPr txBox="1"/>
          <p:nvPr/>
        </p:nvSpPr>
        <p:spPr>
          <a:xfrm>
            <a:off x="3893776" y="5210061"/>
            <a:ext cx="4462824" cy="304250"/>
          </a:xfrm>
          <a:prstGeom prst="rect">
            <a:avLst/>
          </a:prstGeom>
          <a:noFill/>
        </p:spPr>
        <p:txBody>
          <a:bodyPr wrap="square" lIns="0" tIns="0" rIns="0" bIns="0" rtlCol="0">
            <a:spAutoFit/>
          </a:bodyPr>
          <a:lstStyle/>
          <a:p>
            <a:pPr defTabSz="914377" eaLnBrk="0" fontAlgn="base" hangingPunct="0">
              <a:lnSpc>
                <a:spcPct val="120000"/>
              </a:lnSpc>
              <a:spcBef>
                <a:spcPct val="0"/>
              </a:spcBef>
              <a:spcAft>
                <a:spcPct val="0"/>
              </a:spcAft>
              <a:defRPr/>
            </a:pPr>
            <a:r>
              <a:rPr lang="en-US" altLang="zh-CN" spc="300" dirty="0">
                <a:solidFill>
                  <a:prstClr val="white"/>
                </a:solidFill>
                <a:latin typeface="微软雅黑"/>
                <a:ea typeface="微软雅黑" panose="020B0503020204020204" pitchFamily="34" charset="-122"/>
              </a:rPr>
              <a:t>presenter</a:t>
            </a:r>
            <a:r>
              <a:rPr lang="zh-CN" altLang="en-US" spc="300" dirty="0">
                <a:solidFill>
                  <a:prstClr val="white"/>
                </a:solidFill>
                <a:latin typeface="微软雅黑"/>
                <a:ea typeface="微软雅黑" panose="020B0503020204020204" pitchFamily="34" charset="-122"/>
              </a:rPr>
              <a:t>：</a:t>
            </a:r>
            <a:r>
              <a:rPr lang="en-US" altLang="zh-CN" spc="300" dirty="0" err="1">
                <a:solidFill>
                  <a:prstClr val="white"/>
                </a:solidFill>
                <a:latin typeface="微软雅黑"/>
                <a:ea typeface="微软雅黑" panose="020B0503020204020204" pitchFamily="34" charset="-122"/>
              </a:rPr>
              <a:t>tianyu97</a:t>
            </a:r>
            <a:endParaRPr lang="zh-CN" altLang="en-US" spc="300" dirty="0">
              <a:solidFill>
                <a:prstClr val="white"/>
              </a:solidFill>
              <a:latin typeface="微软雅黑"/>
              <a:ea typeface="微软雅黑" panose="020B0503020204020204" pitchFamily="34" charset="-122"/>
            </a:endParaRPr>
          </a:p>
        </p:txBody>
      </p:sp>
      <p:sp>
        <p:nvSpPr>
          <p:cNvPr id="76" name="文本框 75">
            <a:extLst>
              <a:ext uri="{FF2B5EF4-FFF2-40B4-BE49-F238E27FC236}">
                <a16:creationId xmlns:a16="http://schemas.microsoft.com/office/drawing/2014/main" id="{3E6F58A3-2EEB-4EF9-9DAD-5628A3B313EA}"/>
              </a:ext>
            </a:extLst>
          </p:cNvPr>
          <p:cNvSpPr txBox="1"/>
          <p:nvPr/>
        </p:nvSpPr>
        <p:spPr>
          <a:xfrm>
            <a:off x="4161948" y="6024667"/>
            <a:ext cx="3855403" cy="332399"/>
          </a:xfrm>
          <a:prstGeom prst="rect">
            <a:avLst/>
          </a:prstGeom>
          <a:noFill/>
        </p:spPr>
        <p:txBody>
          <a:bodyPr wrap="square" lIns="0" tIns="0" rIns="0" bIns="0" rtlCol="0">
            <a:spAutoFit/>
          </a:bodyPr>
          <a:lstStyle/>
          <a:p>
            <a:pPr algn="ctr" defTabSz="914377" eaLnBrk="0" fontAlgn="base" hangingPunct="0">
              <a:lnSpc>
                <a:spcPct val="120000"/>
              </a:lnSpc>
              <a:spcBef>
                <a:spcPct val="0"/>
              </a:spcBef>
              <a:spcAft>
                <a:spcPct val="0"/>
              </a:spcAft>
              <a:defRPr/>
            </a:pPr>
            <a:fld id="{2F5614F4-CA07-4450-AD4F-84AA8A8D6B40}" type="datetime2">
              <a:rPr lang="zh-CN" altLang="en-US" spc="300">
                <a:solidFill>
                  <a:prstClr val="white"/>
                </a:solidFill>
                <a:latin typeface="微软雅黑"/>
                <a:ea typeface="微软雅黑" panose="020B0503020204020204" pitchFamily="34" charset="-122"/>
              </a:rPr>
              <a:pPr algn="ctr" defTabSz="914377" eaLnBrk="0" fontAlgn="base" hangingPunct="0">
                <a:lnSpc>
                  <a:spcPct val="120000"/>
                </a:lnSpc>
                <a:spcBef>
                  <a:spcPct val="0"/>
                </a:spcBef>
                <a:spcAft>
                  <a:spcPct val="0"/>
                </a:spcAft>
                <a:defRPr/>
              </a:pPr>
              <a:t>2020年7月18日</a:t>
            </a:fld>
            <a:endParaRPr lang="zh-CN" altLang="en-US" sz="2400" spc="300" dirty="0">
              <a:solidFill>
                <a:prstClr val="white"/>
              </a:solidFill>
              <a:latin typeface="微软雅黑"/>
              <a:ea typeface="微软雅黑" panose="020B0503020204020204" pitchFamily="34" charset="-122"/>
            </a:endParaRPr>
          </a:p>
        </p:txBody>
      </p:sp>
    </p:spTree>
    <p:extLst>
      <p:ext uri="{BB962C8B-B14F-4D97-AF65-F5344CB8AC3E}">
        <p14:creationId xmlns:p14="http://schemas.microsoft.com/office/powerpoint/2010/main" val="1372334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671836" y="3018578"/>
            <a:ext cx="5475428" cy="762279"/>
            <a:chOff x="5787576" y="1576670"/>
            <a:chExt cx="5475428" cy="762279"/>
          </a:xfrm>
        </p:grpSpPr>
        <p:sp>
          <p:nvSpPr>
            <p:cNvPr id="19" name="文本框 18">
              <a:extLst>
                <a:ext uri="{FF2B5EF4-FFF2-40B4-BE49-F238E27FC236}">
                  <a16:creationId xmlns:a16="http://schemas.microsoft.com/office/drawing/2014/main" id="{41B256AE-680D-4CCC-B51F-B69BF45F0365}"/>
                </a:ext>
              </a:extLst>
            </p:cNvPr>
            <p:cNvSpPr txBox="1"/>
            <p:nvPr/>
          </p:nvSpPr>
          <p:spPr>
            <a:xfrm>
              <a:off x="6549854" y="1696200"/>
              <a:ext cx="4713150" cy="523220"/>
            </a:xfrm>
            <a:prstGeom prst="rect">
              <a:avLst/>
            </a:prstGeom>
            <a:noFill/>
          </p:spPr>
          <p:txBody>
            <a:bodyPr wrap="none">
              <a:spAutoFit/>
            </a:bodyPr>
            <a:lstStyle/>
            <a:p>
              <a:pPr lvl="0">
                <a:defRPr/>
              </a:pPr>
              <a:r>
                <a:rPr lang="en-US" altLang="zh-CN"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Global and Local based </a:t>
              </a:r>
              <a:r>
                <a:rPr lang="en-US" altLang="zh-CN" sz="28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ReID</a:t>
              </a:r>
              <a:endParaRPr lang="zh-CN" altLang="en-US"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0" name="椭圆 19">
              <a:extLst>
                <a:ext uri="{FF2B5EF4-FFF2-40B4-BE49-F238E27FC236}">
                  <a16:creationId xmlns:a16="http://schemas.microsoft.com/office/drawing/2014/main" id="{4CD969C8-E62F-446D-85AA-293C5C9F7396}"/>
                </a:ext>
              </a:extLst>
            </p:cNvPr>
            <p:cNvSpPr/>
            <p:nvPr/>
          </p:nvSpPr>
          <p:spPr>
            <a:xfrm>
              <a:off x="5787576" y="1576670"/>
              <a:ext cx="762278" cy="7622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en-US" altLang="zh-CN" sz="4000" b="1" dirty="0">
                  <a:solidFill>
                    <a:prstClr val="white"/>
                  </a:solidFill>
                  <a:latin typeface="微软雅黑"/>
                  <a:ea typeface="微软雅黑"/>
                </a:rPr>
                <a:t>3</a:t>
              </a:r>
              <a:endParaRPr lang="zh-CN" altLang="en-US" sz="4000" b="1" dirty="0">
                <a:solidFill>
                  <a:prstClr val="white"/>
                </a:solidFill>
                <a:latin typeface="微软雅黑"/>
                <a:ea typeface="微软雅黑"/>
              </a:endParaRPr>
            </a:p>
          </p:txBody>
        </p:sp>
      </p:grpSp>
    </p:spTree>
    <p:extLst>
      <p:ext uri="{BB962C8B-B14F-4D97-AF65-F5344CB8AC3E}">
        <p14:creationId xmlns:p14="http://schemas.microsoft.com/office/powerpoint/2010/main" val="3250015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00" dirty="0">
                <a:latin typeface="Times New Roman" panose="02020603050405020304" pitchFamily="18" charset="0"/>
                <a:ea typeface="宋体" panose="02010600030101010101" pitchFamily="2" charset="-122"/>
              </a:rPr>
              <a:t>Model framework</a:t>
            </a:r>
            <a:endParaRPr lang="zh-CN" altLang="en-US" dirty="0"/>
          </a:p>
        </p:txBody>
      </p:sp>
      <p:pic>
        <p:nvPicPr>
          <p:cNvPr id="3" name="图片 2" descr="C:\Users\AAAAA\AppData\Local\Temp\1558504892(1).png"/>
          <p:cNvPicPr/>
          <p:nvPr/>
        </p:nvPicPr>
        <p:blipFill>
          <a:blip r:embed="rId2">
            <a:extLst>
              <a:ext uri="{28A0092B-C50C-407E-A947-70E740481C1C}">
                <a14:useLocalDpi xmlns:a14="http://schemas.microsoft.com/office/drawing/2010/main" val="0"/>
              </a:ext>
            </a:extLst>
          </a:blip>
          <a:srcRect/>
          <a:stretch>
            <a:fillRect/>
          </a:stretch>
        </p:blipFill>
        <p:spPr bwMode="auto">
          <a:xfrm>
            <a:off x="2265663" y="1051460"/>
            <a:ext cx="7114939" cy="4490697"/>
          </a:xfrm>
          <a:prstGeom prst="rect">
            <a:avLst/>
          </a:prstGeom>
          <a:noFill/>
          <a:ln>
            <a:noFill/>
          </a:ln>
        </p:spPr>
      </p:pic>
      <p:sp>
        <p:nvSpPr>
          <p:cNvPr id="4" name="矩形 3"/>
          <p:cNvSpPr/>
          <p:nvPr/>
        </p:nvSpPr>
        <p:spPr>
          <a:xfrm>
            <a:off x="3718894" y="5549875"/>
            <a:ext cx="4419158" cy="400110"/>
          </a:xfrm>
          <a:prstGeom prst="rect">
            <a:avLst/>
          </a:prstGeom>
        </p:spPr>
        <p:txBody>
          <a:bodyPr wrap="none">
            <a:spAutoFit/>
          </a:bodyPr>
          <a:lstStyle/>
          <a:p>
            <a:pPr algn="ctr">
              <a:lnSpc>
                <a:spcPct val="125000"/>
              </a:lnSpc>
            </a:pPr>
            <a:r>
              <a:rPr lang="en-US" altLang="zh-CN" sz="1600" kern="100" dirty="0">
                <a:latin typeface="Times New Roman" panose="02020603050405020304" pitchFamily="18" charset="0"/>
                <a:ea typeface="Times New Roman" panose="02020603050405020304" pitchFamily="18" charset="0"/>
                <a:cs typeface="Times New Roman" panose="02020603050405020304" pitchFamily="18" charset="0"/>
              </a:rPr>
              <a:t>Figure 3-1 The framework of the this work’s model</a:t>
            </a:r>
            <a:endParaRPr lang="zh-CN" altLang="zh-CN" sz="1600"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文本框 4"/>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3.1</a:t>
            </a:r>
            <a:endParaRPr lang="zh-CN" altLang="en-US" sz="3600" b="1" dirty="0">
              <a:solidFill>
                <a:schemeClr val="bg1"/>
              </a:solidFill>
            </a:endParaRPr>
          </a:p>
        </p:txBody>
      </p:sp>
      <p:sp>
        <p:nvSpPr>
          <p:cNvPr id="6" name="矩形 5"/>
          <p:cNvSpPr/>
          <p:nvPr/>
        </p:nvSpPr>
        <p:spPr>
          <a:xfrm>
            <a:off x="2036619" y="1074856"/>
            <a:ext cx="3089564" cy="447501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77534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anim calcmode="lin" valueType="num">
                                      <p:cBhvr>
                                        <p:cTn id="23" dur="500" fill="hold"/>
                                        <p:tgtEl>
                                          <p:spTgt spid="2"/>
                                        </p:tgtEl>
                                        <p:attrNameLst>
                                          <p:attrName>ppt_x</p:attrName>
                                        </p:attrNameLst>
                                      </p:cBhvr>
                                      <p:tavLst>
                                        <p:tav tm="0">
                                          <p:val>
                                            <p:strVal val="#ppt_x"/>
                                          </p:val>
                                        </p:tav>
                                        <p:tav tm="100000">
                                          <p:val>
                                            <p:strVal val="#ppt_x"/>
                                          </p:val>
                                        </p:tav>
                                      </p:tavLst>
                                    </p:anim>
                                    <p:anim calcmode="lin" valueType="num">
                                      <p:cBhvr>
                                        <p:cTn id="2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6209" y="43866"/>
            <a:ext cx="8643848" cy="812530"/>
          </a:xfrm>
        </p:spPr>
        <p:txBody>
          <a:bodyPr/>
          <a:lstStyle/>
          <a:p>
            <a:r>
              <a:rPr lang="en-US" altLang="zh-CN" dirty="0">
                <a:latin typeface="Times New Roman" panose="02020603050405020304" pitchFamily="18" charset="0"/>
                <a:ea typeface="方正姚体" panose="02010601030101010101" pitchFamily="2" charset="-122"/>
                <a:cs typeface="Times New Roman" panose="02020603050405020304" pitchFamily="18" charset="0"/>
              </a:rPr>
              <a:t>Part extraction</a:t>
            </a:r>
            <a:br>
              <a:rPr lang="en-US" altLang="zh-CN" dirty="0">
                <a:latin typeface="Times New Roman" panose="02020603050405020304" pitchFamily="18" charset="0"/>
                <a:ea typeface="方正姚体" panose="02010601030101010101" pitchFamily="2" charset="-122"/>
                <a:cs typeface="Times New Roman" panose="02020603050405020304" pitchFamily="18" charset="0"/>
              </a:rPr>
            </a:br>
            <a:r>
              <a:rPr lang="en-US" altLang="zh-CN" sz="2400" dirty="0">
                <a:latin typeface="Times New Roman" panose="02020603050405020304" pitchFamily="18" charset="0"/>
                <a:ea typeface="方正姚体" panose="02010601030101010101" pitchFamily="2" charset="-122"/>
                <a:cs typeface="Times New Roman" panose="02020603050405020304" pitchFamily="18" charset="0"/>
              </a:rPr>
              <a:t>—</a:t>
            </a:r>
            <a:r>
              <a:rPr lang="en-US" altLang="zh-CN" sz="2400" dirty="0" err="1">
                <a:latin typeface="Times New Roman" panose="02020603050405020304" pitchFamily="18" charset="0"/>
                <a:ea typeface="方正姚体" panose="02010601030101010101" pitchFamily="2" charset="-122"/>
                <a:cs typeface="Times New Roman" panose="02020603050405020304" pitchFamily="18" charset="0"/>
              </a:rPr>
              <a:t>DeerperCut</a:t>
            </a:r>
            <a:r>
              <a:rPr lang="en-US" altLang="zh-CN" sz="2400" dirty="0">
                <a:latin typeface="Times New Roman" panose="02020603050405020304" pitchFamily="18" charset="0"/>
                <a:ea typeface="方正姚体" panose="02010601030101010101" pitchFamily="2" charset="-122"/>
                <a:cs typeface="Times New Roman" panose="02020603050405020304" pitchFamily="18" charset="0"/>
              </a:rPr>
              <a:t> Algorithm: Key Points Detection</a:t>
            </a:r>
            <a:endParaRPr lang="zh-CN" altLang="en-US" dirty="0">
              <a:latin typeface="Times New Roman" panose="02020603050405020304" pitchFamily="18" charset="0"/>
              <a:ea typeface="方正姚体" panose="02010601030101010101" pitchFamily="2" charset="-122"/>
              <a:cs typeface="Times New Roman" panose="02020603050405020304" pitchFamily="18" charset="0"/>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6967" t="11503" r="14297" b="13714"/>
          <a:stretch/>
        </p:blipFill>
        <p:spPr>
          <a:xfrm>
            <a:off x="6337054" y="1684256"/>
            <a:ext cx="5848983" cy="3622595"/>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6491" t="6973" r="15499" b="11765"/>
          <a:stretch/>
        </p:blipFill>
        <p:spPr>
          <a:xfrm>
            <a:off x="318219" y="1458408"/>
            <a:ext cx="5989812" cy="4074288"/>
          </a:xfrm>
          <a:prstGeom prst="rect">
            <a:avLst/>
          </a:prstGeom>
        </p:spPr>
      </p:pic>
      <p:sp>
        <p:nvSpPr>
          <p:cNvPr id="5" name="矩形 4"/>
          <p:cNvSpPr/>
          <p:nvPr/>
        </p:nvSpPr>
        <p:spPr>
          <a:xfrm>
            <a:off x="2165893" y="5651870"/>
            <a:ext cx="9369360" cy="338554"/>
          </a:xfrm>
          <a:prstGeom prst="rect">
            <a:avLst/>
          </a:prstGeom>
        </p:spPr>
        <p:txBody>
          <a:bodyPr wrap="none">
            <a:spAutoFit/>
          </a:bodyPr>
          <a:lstStyle/>
          <a:p>
            <a:r>
              <a:rPr lang="en-US" altLang="zh-CN" sz="1600" kern="100" dirty="0">
                <a:latin typeface="Times New Roman" panose="02020603050405020304" pitchFamily="18" charset="0"/>
                <a:ea typeface="宋体" panose="02010600030101010101" pitchFamily="2" charset="-122"/>
              </a:rPr>
              <a:t>Figure 3-2 The example of the </a:t>
            </a:r>
            <a:r>
              <a:rPr lang="en-US" altLang="zh-CN" sz="1600" kern="100" dirty="0" err="1">
                <a:latin typeface="Times New Roman" panose="02020603050405020304" pitchFamily="18" charset="0"/>
                <a:ea typeface="宋体" panose="02010600030101010101" pitchFamily="2" charset="-122"/>
              </a:rPr>
              <a:t>DeeperCut</a:t>
            </a:r>
            <a:r>
              <a:rPr lang="en-US" altLang="zh-CN" sz="1600" kern="100" dirty="0">
                <a:latin typeface="Times New Roman" panose="02020603050405020304" pitchFamily="18" charset="0"/>
                <a:ea typeface="宋体" panose="02010600030101010101" pitchFamily="2" charset="-122"/>
              </a:rPr>
              <a:t> </a:t>
            </a:r>
            <a:r>
              <a:rPr lang="en-US" altLang="zh-CN" sz="1600" kern="100" dirty="0" err="1">
                <a:latin typeface="Times New Roman" panose="02020603050405020304" pitchFamily="18" charset="0"/>
                <a:ea typeface="宋体" panose="02010600030101010101" pitchFamily="2" charset="-122"/>
              </a:rPr>
              <a:t>keypoint</a:t>
            </a:r>
            <a:r>
              <a:rPr lang="en-US" altLang="zh-CN" sz="1600" kern="100" dirty="0">
                <a:latin typeface="Times New Roman" panose="02020603050405020304" pitchFamily="18" charset="0"/>
                <a:ea typeface="宋体" panose="02010600030101010101" pitchFamily="2" charset="-122"/>
              </a:rPr>
              <a:t> detection. Left is the single person, right is the </a:t>
            </a:r>
            <a:r>
              <a:rPr lang="en-US" altLang="zh-CN" sz="1600" kern="100" dirty="0" err="1">
                <a:latin typeface="Times New Roman" panose="02020603050405020304" pitchFamily="18" charset="0"/>
                <a:ea typeface="宋体" panose="02010600030101010101" pitchFamily="2" charset="-122"/>
              </a:rPr>
              <a:t>muti</a:t>
            </a:r>
            <a:r>
              <a:rPr lang="en-US" altLang="zh-CN" sz="1600" kern="100" dirty="0">
                <a:latin typeface="Times New Roman" panose="02020603050405020304" pitchFamily="18" charset="0"/>
                <a:ea typeface="宋体" panose="02010600030101010101" pitchFamily="2" charset="-122"/>
              </a:rPr>
              <a:t>-person.</a:t>
            </a:r>
            <a:endParaRPr lang="zh-CN" altLang="en-US" sz="1600" dirty="0"/>
          </a:p>
        </p:txBody>
      </p:sp>
      <p:sp>
        <p:nvSpPr>
          <p:cNvPr id="6" name="文本框 5"/>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3.2</a:t>
            </a:r>
            <a:endParaRPr lang="zh-CN" altLang="en-US" sz="3600" b="1" dirty="0">
              <a:solidFill>
                <a:schemeClr val="bg1"/>
              </a:solidFill>
            </a:endParaRPr>
          </a:p>
        </p:txBody>
      </p:sp>
    </p:spTree>
    <p:extLst>
      <p:ext uri="{BB962C8B-B14F-4D97-AF65-F5344CB8AC3E}">
        <p14:creationId xmlns:p14="http://schemas.microsoft.com/office/powerpoint/2010/main" val="39903179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0640" y="55964"/>
            <a:ext cx="8643848" cy="812530"/>
          </a:xfrm>
        </p:spPr>
        <p:txBody>
          <a:bodyPr/>
          <a:lstStyle/>
          <a:p>
            <a:r>
              <a:rPr lang="en-US" altLang="zh-CN" dirty="0">
                <a:latin typeface="Times New Roman" panose="02020603050405020304" pitchFamily="18" charset="0"/>
                <a:cs typeface="Times New Roman" panose="02020603050405020304" pitchFamily="18" charset="0"/>
              </a:rPr>
              <a:t>Part extraction</a:t>
            </a:r>
            <a:br>
              <a:rPr lang="en-US" altLang="zh-CN"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—Part Division</a:t>
            </a:r>
            <a:endParaRPr lang="zh-CN" altLang="en-US" sz="2400" dirty="0">
              <a:latin typeface="Times New Roman" panose="02020603050405020304" pitchFamily="18" charset="0"/>
              <a:cs typeface="Times New Roman" panose="02020603050405020304" pitchFamily="18" charset="0"/>
            </a:endParaRPr>
          </a:p>
        </p:txBody>
      </p:sp>
      <p:pic>
        <p:nvPicPr>
          <p:cNvPr id="9" name="图片 8" descr="C:\Users\AAAAA\AppData\Local\Temp\1557814286(1).png"/>
          <p:cNvPicPr/>
          <p:nvPr/>
        </p:nvPicPr>
        <p:blipFill rotWithShape="1">
          <a:blip r:embed="rId2">
            <a:extLst>
              <a:ext uri="{28A0092B-C50C-407E-A947-70E740481C1C}">
                <a14:useLocalDpi xmlns:a14="http://schemas.microsoft.com/office/drawing/2010/main" val="0"/>
              </a:ext>
            </a:extLst>
          </a:blip>
          <a:srcRect l="61539" r="1109" b="13922"/>
          <a:stretch/>
        </p:blipFill>
        <p:spPr bwMode="auto">
          <a:xfrm>
            <a:off x="1785798" y="1372879"/>
            <a:ext cx="2642839" cy="4017576"/>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4" name="矩形 13"/>
              <p:cNvSpPr/>
              <p:nvPr/>
            </p:nvSpPr>
            <p:spPr>
              <a:xfrm>
                <a:off x="5578933" y="1785633"/>
                <a:ext cx="4751814" cy="616451"/>
              </a:xfrm>
              <a:prstGeom prst="rect">
                <a:avLst/>
              </a:prstGeom>
              <a:ln w="34925">
                <a:solidFill>
                  <a:srgbClr val="0070C0"/>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1">
                              <a:latin typeface="Cambria Math" panose="02040503050406030204" pitchFamily="18" charset="0"/>
                            </a:rPr>
                            <m:t>h𝑒𝑎𝑑</m:t>
                          </m:r>
                        </m:sup>
                      </m:s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𝑏</m:t>
                          </m:r>
                        </m:num>
                        <m:den>
                          <m:r>
                            <a:rPr lang="zh-CN" altLang="en-US">
                              <a:latin typeface="Cambria Math" panose="02040503050406030204" pitchFamily="18" charset="0"/>
                            </a:rPr>
                            <m:t>2</m:t>
                          </m:r>
                        </m:den>
                      </m:f>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𝛼</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𝑏</m:t>
                          </m:r>
                        </m:num>
                        <m:den>
                          <m:r>
                            <a:rPr lang="zh-CN" altLang="en-US">
                              <a:latin typeface="Cambria Math" panose="02040503050406030204" pitchFamily="18" charset="0"/>
                            </a:rPr>
                            <m:t>2</m:t>
                          </m:r>
                        </m:den>
                      </m:f>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2</m:t>
                          </m:r>
                        </m:sub>
                      </m:sSub>
                      <m:r>
                        <a:rPr lang="zh-CN" altLang="en-US">
                          <a:latin typeface="Cambria Math" panose="02040503050406030204" pitchFamily="18" charset="0"/>
                        </a:rPr>
                        <m:t>+</m:t>
                      </m:r>
                      <m:r>
                        <a:rPr lang="zh-CN" altLang="en-US" i="1">
                          <a:latin typeface="Cambria Math" panose="02040503050406030204" pitchFamily="18" charset="0"/>
                        </a:rPr>
                        <m:t>𝛼</m:t>
                      </m:r>
                      <m:r>
                        <a:rPr lang="zh-CN" altLang="en-US">
                          <a:latin typeface="Cambria Math" panose="02040503050406030204" pitchFamily="18" charset="0"/>
                        </a:rPr>
                        <m:t>)],</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5578933" y="1785633"/>
                <a:ext cx="4751814" cy="616451"/>
              </a:xfrm>
              <a:prstGeom prst="rect">
                <a:avLst/>
              </a:prstGeom>
              <a:blipFill>
                <a:blip r:embed="rId3"/>
                <a:stretch>
                  <a:fillRect/>
                </a:stretch>
              </a:blipFill>
              <a:ln w="34925">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578935" y="2438719"/>
                <a:ext cx="21810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𝑏</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1</m:t>
                          </m:r>
                        </m:sub>
                      </m:sSub>
                      <m:r>
                        <a:rPr lang="zh-CN" altLang="en-US">
                          <a:latin typeface="Cambria Math" panose="02040503050406030204" pitchFamily="18" charset="0"/>
                        </a:rPr>
                        <m:t>+2⋅</m:t>
                      </m:r>
                      <m:r>
                        <a:rPr lang="zh-CN" altLang="en-US" i="1">
                          <a:latin typeface="Cambria Math" panose="02040503050406030204" pitchFamily="18" charset="0"/>
                        </a:rPr>
                        <m:t>𝛼</m:t>
                      </m:r>
                      <m:r>
                        <a:rPr lang="zh-CN" altLang="en-US">
                          <a:latin typeface="Cambria Math" panose="02040503050406030204" pitchFamily="18" charset="0"/>
                        </a:rPr>
                        <m:t>,</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5578935" y="2438719"/>
                <a:ext cx="2181046" cy="369332"/>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578936" y="2867302"/>
                <a:ext cx="1573123" cy="5936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num>
                        <m:den>
                          <m:r>
                            <a:rPr lang="zh-CN" altLang="en-US">
                              <a:latin typeface="Cambria Math" panose="02040503050406030204" pitchFamily="18" charset="0"/>
                            </a:rPr>
                            <m:t>2</m:t>
                          </m:r>
                        </m:den>
                      </m:f>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5578936" y="2867302"/>
                <a:ext cx="1573123" cy="59368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622920" y="3769236"/>
                <a:ext cx="4782976" cy="369332"/>
              </a:xfrm>
              <a:prstGeom prst="rect">
                <a:avLst/>
              </a:prstGeom>
              <a:ln w="34925">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1">
                              <a:latin typeface="Cambria Math" panose="02040503050406030204" pitchFamily="18" charset="0"/>
                            </a:rPr>
                            <m:t>𝑢𝑝𝑝𝑒𝑟</m:t>
                          </m:r>
                        </m:sup>
                      </m:sSup>
                      <m:r>
                        <a:rPr lang="zh-CN" altLang="en-US">
                          <a:latin typeface="Cambria Math" panose="02040503050406030204" pitchFamily="18" charset="0"/>
                        </a:rPr>
                        <m:t>=[(0,</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2</m:t>
                          </m:r>
                        </m:sub>
                      </m:sSub>
                      <m:r>
                        <a:rPr lang="zh-CN" altLang="en-US">
                          <a:latin typeface="Cambria Math" panose="02040503050406030204" pitchFamily="18" charset="0"/>
                        </a:rPr>
                        <m:t>−2⋅</m:t>
                      </m:r>
                      <m:r>
                        <a:rPr lang="zh-CN" altLang="en-US" i="1">
                          <a:latin typeface="Cambria Math" panose="02040503050406030204" pitchFamily="18" charset="0"/>
                        </a:rPr>
                        <m:t>𝛼</m:t>
                      </m:r>
                      <m:r>
                        <a:rPr lang="zh-CN" altLang="en-US">
                          <a:latin typeface="Cambria Math" panose="02040503050406030204" pitchFamily="18" charset="0"/>
                        </a:rPr>
                        <m:t>),(</m:t>
                      </m:r>
                      <m:r>
                        <a:rPr lang="zh-CN" altLang="en-US" i="1">
                          <a:latin typeface="Cambria Math" panose="02040503050406030204" pitchFamily="18" charset="0"/>
                        </a:rPr>
                        <m:t>𝑊</m:t>
                      </m:r>
                      <m:r>
                        <a:rPr lang="zh-CN" altLang="en-US">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𝑚</m:t>
                          </m:r>
                        </m:sub>
                      </m:sSub>
                      <m:r>
                        <a:rPr lang="zh-CN" altLang="en-US">
                          <a:latin typeface="Cambria Math" panose="02040503050406030204" pitchFamily="18" charset="0"/>
                        </a:rPr>
                        <m:t>+2⋅</m:t>
                      </m:r>
                      <m:r>
                        <a:rPr lang="zh-CN" altLang="en-US" i="1">
                          <a:latin typeface="Cambria Math" panose="02040503050406030204" pitchFamily="18" charset="0"/>
                        </a:rPr>
                        <m:t>𝛼</m:t>
                      </m:r>
                      <m:r>
                        <a:rPr lang="zh-CN" altLang="en-US">
                          <a:latin typeface="Cambria Math" panose="02040503050406030204" pitchFamily="18" charset="0"/>
                        </a:rPr>
                        <m:t>)],</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5622920" y="3769236"/>
                <a:ext cx="4782976" cy="369332"/>
              </a:xfrm>
              <a:prstGeom prst="rect">
                <a:avLst/>
              </a:prstGeom>
              <a:blipFill>
                <a:blip r:embed="rId6"/>
                <a:stretch>
                  <a:fillRect b="-10448"/>
                </a:stretch>
              </a:blipFill>
              <a:ln w="34925">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622920" y="4422175"/>
                <a:ext cx="4390626" cy="374590"/>
              </a:xfrm>
              <a:prstGeom prst="rect">
                <a:avLst/>
              </a:prstGeom>
              <a:ln w="34925">
                <a:solidFill>
                  <a:srgbClr val="92D050"/>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1">
                              <a:latin typeface="Cambria Math" panose="02040503050406030204" pitchFamily="18" charset="0"/>
                            </a:rPr>
                            <m:t>𝑙𝑜𝑤𝑒𝑟</m:t>
                          </m:r>
                        </m:sup>
                      </m:sSup>
                      <m:r>
                        <a:rPr lang="zh-CN" altLang="en-US">
                          <a:latin typeface="Cambria Math" panose="02040503050406030204" pitchFamily="18" charset="0"/>
                        </a:rPr>
                        <m:t>=[(0,</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𝑚</m:t>
                          </m:r>
                        </m:sub>
                      </m:sSub>
                      <m:r>
                        <a:rPr lang="zh-CN" altLang="en-US">
                          <a:latin typeface="Cambria Math" panose="02040503050406030204" pitchFamily="18" charset="0"/>
                        </a:rPr>
                        <m:t>−2⋅</m:t>
                      </m:r>
                      <m:r>
                        <a:rPr lang="zh-CN" altLang="en-US" i="1">
                          <a:latin typeface="Cambria Math" panose="02040503050406030204" pitchFamily="18" charset="0"/>
                        </a:rPr>
                        <m:t>𝛼</m:t>
                      </m:r>
                      <m:r>
                        <a:rPr lang="zh-CN" altLang="en-US">
                          <a:latin typeface="Cambria Math" panose="02040503050406030204" pitchFamily="18" charset="0"/>
                        </a:rPr>
                        <m:t>),(</m:t>
                      </m:r>
                      <m:r>
                        <a:rPr lang="zh-CN" altLang="en-US" i="1">
                          <a:latin typeface="Cambria Math" panose="02040503050406030204" pitchFamily="18" charset="0"/>
                        </a:rPr>
                        <m:t>𝑊</m:t>
                      </m:r>
                      <m:r>
                        <a:rPr lang="zh-CN" altLang="en-US">
                          <a:latin typeface="Cambria Math" panose="02040503050406030204" pitchFamily="18" charset="0"/>
                        </a:rPr>
                        <m:t>−1,</m:t>
                      </m:r>
                      <m:r>
                        <a:rPr lang="zh-CN" altLang="en-US" i="1">
                          <a:latin typeface="Cambria Math" panose="02040503050406030204" pitchFamily="18" charset="0"/>
                        </a:rPr>
                        <m:t>𝐻</m:t>
                      </m:r>
                      <m:r>
                        <a:rPr lang="zh-CN" altLang="en-US">
                          <a:latin typeface="Cambria Math" panose="02040503050406030204" pitchFamily="18" charset="0"/>
                        </a:rPr>
                        <m:t>−1)],</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5622920" y="4422175"/>
                <a:ext cx="4390626" cy="374590"/>
              </a:xfrm>
              <a:prstGeom prst="rect">
                <a:avLst/>
              </a:prstGeom>
              <a:blipFill>
                <a:blip r:embed="rId7"/>
                <a:stretch>
                  <a:fillRect b="-10294"/>
                </a:stretch>
              </a:blipFill>
              <a:ln w="34925">
                <a:solidFill>
                  <a:srgbClr val="92D05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622921" y="4796766"/>
                <a:ext cx="1560299" cy="5936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𝑚</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4</m:t>
                              </m:r>
                            </m:sub>
                          </m:sSub>
                        </m:num>
                        <m:den>
                          <m:r>
                            <a:rPr lang="zh-CN" altLang="en-US">
                              <a:latin typeface="Cambria Math" panose="02040503050406030204" pitchFamily="18" charset="0"/>
                            </a:rPr>
                            <m:t>2</m:t>
                          </m:r>
                        </m:den>
                      </m:f>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5622921" y="4796766"/>
                <a:ext cx="1560299" cy="593689"/>
              </a:xfrm>
              <a:prstGeom prst="rect">
                <a:avLst/>
              </a:prstGeom>
              <a:blipFill>
                <a:blip r:embed="rId8"/>
                <a:stretch>
                  <a:fillRect/>
                </a:stretch>
              </a:blipFill>
            </p:spPr>
            <p:txBody>
              <a:bodyPr/>
              <a:lstStyle/>
              <a:p>
                <a:r>
                  <a:rPr lang="zh-CN" altLang="en-US">
                    <a:noFill/>
                  </a:rPr>
                  <a:t> </a:t>
                </a:r>
              </a:p>
            </p:txBody>
          </p:sp>
        </mc:Fallback>
      </mc:AlternateContent>
      <p:sp>
        <p:nvSpPr>
          <p:cNvPr id="22" name="矩形 21"/>
          <p:cNvSpPr/>
          <p:nvPr/>
        </p:nvSpPr>
        <p:spPr>
          <a:xfrm>
            <a:off x="4599117" y="1108043"/>
            <a:ext cx="1107996" cy="369332"/>
          </a:xfrm>
          <a:prstGeom prst="rect">
            <a:avLst/>
          </a:prstGeom>
        </p:spPr>
        <p:txBody>
          <a:bodyPr wrap="none">
            <a:spAutoFit/>
          </a:bodyPr>
          <a:lstStyle/>
          <a:p>
            <a:r>
              <a:rPr lang="en-US" altLang="zh-CN" kern="100">
                <a:latin typeface="Times New Roman" panose="02020603050405020304" pitchFamily="18" charset="0"/>
                <a:ea typeface="宋体" panose="02010600030101010101" pitchFamily="2" charset="-122"/>
              </a:rPr>
              <a:t>Forehead:</a:t>
            </a:r>
            <a:endParaRPr lang="zh-CN" altLang="en-US" dirty="0"/>
          </a:p>
        </p:txBody>
      </p:sp>
      <mc:AlternateContent xmlns:mc="http://schemas.openxmlformats.org/markup-compatibility/2006" xmlns:a14="http://schemas.microsoft.com/office/drawing/2010/main">
        <mc:Choice Requires="a14">
          <p:sp>
            <p:nvSpPr>
              <p:cNvPr id="23" name="矩形 22"/>
              <p:cNvSpPr/>
              <p:nvPr/>
            </p:nvSpPr>
            <p:spPr>
              <a:xfrm>
                <a:off x="5502655" y="1108043"/>
                <a:ext cx="979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1</m:t>
                              </m:r>
                            </m:sub>
                          </m:sSub>
                        </m:e>
                      </m:d>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5502655" y="1108043"/>
                <a:ext cx="979820" cy="369332"/>
              </a:xfrm>
              <a:prstGeom prst="rect">
                <a:avLst/>
              </a:prstGeom>
              <a:blipFill>
                <a:blip r:embed="rId9"/>
                <a:stretch>
                  <a:fillRect b="-8333"/>
                </a:stretch>
              </a:blipFill>
            </p:spPr>
            <p:txBody>
              <a:bodyPr/>
              <a:lstStyle/>
              <a:p>
                <a:r>
                  <a:rPr lang="zh-CN" altLang="en-US">
                    <a:noFill/>
                  </a:rPr>
                  <a:t> </a:t>
                </a:r>
              </a:p>
            </p:txBody>
          </p:sp>
        </mc:Fallback>
      </mc:AlternateContent>
      <p:sp>
        <p:nvSpPr>
          <p:cNvPr id="24" name="矩形 23"/>
          <p:cNvSpPr/>
          <p:nvPr/>
        </p:nvSpPr>
        <p:spPr>
          <a:xfrm>
            <a:off x="6482476" y="1118164"/>
            <a:ext cx="755335"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Chin: </a:t>
            </a:r>
            <a:endParaRPr lang="zh-CN" altLang="en-US" dirty="0"/>
          </a:p>
        </p:txBody>
      </p:sp>
      <mc:AlternateContent xmlns:mc="http://schemas.openxmlformats.org/markup-compatibility/2006" xmlns:a14="http://schemas.microsoft.com/office/drawing/2010/main">
        <mc:Choice Requires="a14">
          <p:sp>
            <p:nvSpPr>
              <p:cNvPr id="25" name="矩形 24"/>
              <p:cNvSpPr/>
              <p:nvPr/>
            </p:nvSpPr>
            <p:spPr>
              <a:xfrm>
                <a:off x="6967061" y="1108043"/>
                <a:ext cx="990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2</m:t>
                              </m:r>
                            </m:sub>
                          </m:sSub>
                        </m:e>
                      </m:d>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6967061" y="1108043"/>
                <a:ext cx="990464" cy="369332"/>
              </a:xfrm>
              <a:prstGeom prst="rect">
                <a:avLst/>
              </a:prstGeom>
              <a:blipFill>
                <a:blip r:embed="rId10"/>
                <a:stretch>
                  <a:fillRect b="-8333"/>
                </a:stretch>
              </a:blipFill>
            </p:spPr>
            <p:txBody>
              <a:bodyPr/>
              <a:lstStyle/>
              <a:p>
                <a:r>
                  <a:rPr lang="zh-CN" altLang="en-US">
                    <a:noFill/>
                  </a:rPr>
                  <a:t> </a:t>
                </a:r>
              </a:p>
            </p:txBody>
          </p:sp>
        </mc:Fallback>
      </mc:AlternateContent>
      <p:sp>
        <p:nvSpPr>
          <p:cNvPr id="26" name="矩形 25"/>
          <p:cNvSpPr/>
          <p:nvPr/>
        </p:nvSpPr>
        <p:spPr>
          <a:xfrm>
            <a:off x="8043409" y="1128991"/>
            <a:ext cx="986167"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Left hip:</a:t>
            </a:r>
            <a:endParaRPr lang="zh-CN" altLang="en-US" dirty="0"/>
          </a:p>
        </p:txBody>
      </p:sp>
      <mc:AlternateContent xmlns:mc="http://schemas.openxmlformats.org/markup-compatibility/2006" xmlns:a14="http://schemas.microsoft.com/office/drawing/2010/main">
        <mc:Choice Requires="a14">
          <p:sp>
            <p:nvSpPr>
              <p:cNvPr id="28" name="矩形 27"/>
              <p:cNvSpPr/>
              <p:nvPr/>
            </p:nvSpPr>
            <p:spPr>
              <a:xfrm>
                <a:off x="8858128" y="1118164"/>
                <a:ext cx="990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3</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3</m:t>
                              </m:r>
                            </m:sub>
                          </m:sSub>
                        </m:e>
                      </m:d>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8858128" y="1118164"/>
                <a:ext cx="990464" cy="369332"/>
              </a:xfrm>
              <a:prstGeom prst="rect">
                <a:avLst/>
              </a:prstGeom>
              <a:blipFill>
                <a:blip r:embed="rId11"/>
                <a:stretch>
                  <a:fillRect b="-8197"/>
                </a:stretch>
              </a:blipFill>
            </p:spPr>
            <p:txBody>
              <a:bodyPr/>
              <a:lstStyle/>
              <a:p>
                <a:r>
                  <a:rPr lang="zh-CN" altLang="en-US">
                    <a:noFill/>
                  </a:rPr>
                  <a:t> </a:t>
                </a:r>
              </a:p>
            </p:txBody>
          </p:sp>
        </mc:Fallback>
      </mc:AlternateContent>
      <p:sp>
        <p:nvSpPr>
          <p:cNvPr id="29" name="矩形 28"/>
          <p:cNvSpPr/>
          <p:nvPr/>
        </p:nvSpPr>
        <p:spPr>
          <a:xfrm>
            <a:off x="9775852" y="1118164"/>
            <a:ext cx="1172116"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Right hip: </a:t>
            </a:r>
            <a:endParaRPr lang="zh-CN" altLang="en-US" dirty="0"/>
          </a:p>
        </p:txBody>
      </p:sp>
      <mc:AlternateContent xmlns:mc="http://schemas.openxmlformats.org/markup-compatibility/2006" xmlns:a14="http://schemas.microsoft.com/office/drawing/2010/main">
        <mc:Choice Requires="a14">
          <p:sp>
            <p:nvSpPr>
              <p:cNvPr id="30" name="矩形 29"/>
              <p:cNvSpPr/>
              <p:nvPr/>
            </p:nvSpPr>
            <p:spPr>
              <a:xfrm>
                <a:off x="10711809" y="1108043"/>
                <a:ext cx="980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a:latin typeface="Cambria Math" panose="02040503050406030204" pitchFamily="18" charset="0"/>
                                </a:rPr>
                                <m:t>4</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a:latin typeface="Cambria Math" panose="02040503050406030204" pitchFamily="18" charset="0"/>
                                </a:rPr>
                                <m:t>4</m:t>
                              </m:r>
                            </m:sub>
                          </m:sSub>
                        </m:e>
                      </m:d>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10711809" y="1108043"/>
                <a:ext cx="980588" cy="369332"/>
              </a:xfrm>
              <a:prstGeom prst="rect">
                <a:avLst/>
              </a:prstGeom>
              <a:blipFill>
                <a:blip r:embed="rId12"/>
                <a:stretch>
                  <a:fillRect b="-8333"/>
                </a:stretch>
              </a:blipFill>
            </p:spPr>
            <p:txBody>
              <a:bodyPr/>
              <a:lstStyle/>
              <a:p>
                <a:r>
                  <a:rPr lang="zh-CN" altLang="en-US">
                    <a:noFill/>
                  </a:rPr>
                  <a:t> </a:t>
                </a:r>
              </a:p>
            </p:txBody>
          </p:sp>
        </mc:Fallback>
      </mc:AlternateContent>
      <p:cxnSp>
        <p:nvCxnSpPr>
          <p:cNvPr id="32" name="直接箭头连接符 31"/>
          <p:cNvCxnSpPr/>
          <p:nvPr/>
        </p:nvCxnSpPr>
        <p:spPr>
          <a:xfrm flipV="1">
            <a:off x="3496235" y="1976719"/>
            <a:ext cx="2006420" cy="117139"/>
          </a:xfrm>
          <a:prstGeom prst="straightConnector1">
            <a:avLst/>
          </a:prstGeom>
          <a:ln w="222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p:cNvCxnSpPr>
            <a:endCxn id="17" idx="1"/>
          </p:cNvCxnSpPr>
          <p:nvPr/>
        </p:nvCxnSpPr>
        <p:spPr>
          <a:xfrm>
            <a:off x="3918480" y="2946647"/>
            <a:ext cx="1704440" cy="1007255"/>
          </a:xfrm>
          <a:prstGeom prst="straightConnector1">
            <a:avLst/>
          </a:prstGeom>
          <a:ln w="222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p:cNvCxnSpPr>
            <a:endCxn id="18" idx="1"/>
          </p:cNvCxnSpPr>
          <p:nvPr/>
        </p:nvCxnSpPr>
        <p:spPr>
          <a:xfrm>
            <a:off x="3918480" y="4262149"/>
            <a:ext cx="1704440" cy="347321"/>
          </a:xfrm>
          <a:prstGeom prst="straightConnector1">
            <a:avLst/>
          </a:prstGeom>
          <a:ln w="22225"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文本框 38"/>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3.3</a:t>
            </a:r>
            <a:endParaRPr lang="zh-CN" altLang="en-US" sz="3600" b="1" dirty="0">
              <a:solidFill>
                <a:schemeClr val="bg1"/>
              </a:solidFill>
            </a:endParaRPr>
          </a:p>
        </p:txBody>
      </p:sp>
    </p:spTree>
    <p:extLst>
      <p:ext uri="{BB962C8B-B14F-4D97-AF65-F5344CB8AC3E}">
        <p14:creationId xmlns:p14="http://schemas.microsoft.com/office/powerpoint/2010/main" val="19542795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anim calcmode="lin" valueType="num">
                                      <p:cBhvr>
                                        <p:cTn id="13" dur="500" fill="hold"/>
                                        <p:tgtEl>
                                          <p:spTgt spid="39"/>
                                        </p:tgtEl>
                                        <p:attrNameLst>
                                          <p:attrName>ppt_x</p:attrName>
                                        </p:attrNameLst>
                                      </p:cBhvr>
                                      <p:tavLst>
                                        <p:tav tm="0">
                                          <p:val>
                                            <p:strVal val="#ppt_x"/>
                                          </p:val>
                                        </p:tav>
                                        <p:tav tm="100000">
                                          <p:val>
                                            <p:strVal val="#ppt_x"/>
                                          </p:val>
                                        </p:tav>
                                      </p:tavLst>
                                    </p:anim>
                                    <p:anim calcmode="lin" valueType="num">
                                      <p:cBhvr>
                                        <p:cTn id="14" dur="50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anim calcmode="lin" valueType="num">
                                      <p:cBhvr>
                                        <p:cTn id="33" dur="500" fill="hold"/>
                                        <p:tgtEl>
                                          <p:spTgt spid="25"/>
                                        </p:tgtEl>
                                        <p:attrNameLst>
                                          <p:attrName>ppt_x</p:attrName>
                                        </p:attrNameLst>
                                      </p:cBhvr>
                                      <p:tavLst>
                                        <p:tav tm="0">
                                          <p:val>
                                            <p:strVal val="#ppt_x"/>
                                          </p:val>
                                        </p:tav>
                                        <p:tav tm="100000">
                                          <p:val>
                                            <p:strVal val="#ppt_x"/>
                                          </p:val>
                                        </p:tav>
                                      </p:tavLst>
                                    </p:anim>
                                    <p:anim calcmode="lin" valueType="num">
                                      <p:cBhvr>
                                        <p:cTn id="34" dur="5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anim calcmode="lin" valueType="num">
                                      <p:cBhvr>
                                        <p:cTn id="38" dur="500" fill="hold"/>
                                        <p:tgtEl>
                                          <p:spTgt spid="24"/>
                                        </p:tgtEl>
                                        <p:attrNameLst>
                                          <p:attrName>ppt_x</p:attrName>
                                        </p:attrNameLst>
                                      </p:cBhvr>
                                      <p:tavLst>
                                        <p:tav tm="0">
                                          <p:val>
                                            <p:strVal val="#ppt_x"/>
                                          </p:val>
                                        </p:tav>
                                        <p:tav tm="100000">
                                          <p:val>
                                            <p:strVal val="#ppt_x"/>
                                          </p:val>
                                        </p:tav>
                                      </p:tavLst>
                                    </p:anim>
                                    <p:anim calcmode="lin" valueType="num">
                                      <p:cBhvr>
                                        <p:cTn id="39" dur="5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anim calcmode="lin" valueType="num">
                                      <p:cBhvr>
                                        <p:cTn id="43" dur="500" fill="hold"/>
                                        <p:tgtEl>
                                          <p:spTgt spid="26"/>
                                        </p:tgtEl>
                                        <p:attrNameLst>
                                          <p:attrName>ppt_x</p:attrName>
                                        </p:attrNameLst>
                                      </p:cBhvr>
                                      <p:tavLst>
                                        <p:tav tm="0">
                                          <p:val>
                                            <p:strVal val="#ppt_x"/>
                                          </p:val>
                                        </p:tav>
                                        <p:tav tm="100000">
                                          <p:val>
                                            <p:strVal val="#ppt_x"/>
                                          </p:val>
                                        </p:tav>
                                      </p:tavLst>
                                    </p:anim>
                                    <p:anim calcmode="lin" valueType="num">
                                      <p:cBhvr>
                                        <p:cTn id="44" dur="5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anim calcmode="lin" valueType="num">
                                      <p:cBhvr>
                                        <p:cTn id="48" dur="500" fill="hold"/>
                                        <p:tgtEl>
                                          <p:spTgt spid="28"/>
                                        </p:tgtEl>
                                        <p:attrNameLst>
                                          <p:attrName>ppt_x</p:attrName>
                                        </p:attrNameLst>
                                      </p:cBhvr>
                                      <p:tavLst>
                                        <p:tav tm="0">
                                          <p:val>
                                            <p:strVal val="#ppt_x"/>
                                          </p:val>
                                        </p:tav>
                                        <p:tav tm="100000">
                                          <p:val>
                                            <p:strVal val="#ppt_x"/>
                                          </p:val>
                                        </p:tav>
                                      </p:tavLst>
                                    </p:anim>
                                    <p:anim calcmode="lin" valueType="num">
                                      <p:cBhvr>
                                        <p:cTn id="49" dur="5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anim calcmode="lin" valueType="num">
                                      <p:cBhvr>
                                        <p:cTn id="58" dur="500" fill="hold"/>
                                        <p:tgtEl>
                                          <p:spTgt spid="30"/>
                                        </p:tgtEl>
                                        <p:attrNameLst>
                                          <p:attrName>ppt_x</p:attrName>
                                        </p:attrNameLst>
                                      </p:cBhvr>
                                      <p:tavLst>
                                        <p:tav tm="0">
                                          <p:val>
                                            <p:strVal val="#ppt_x"/>
                                          </p:val>
                                        </p:tav>
                                        <p:tav tm="100000">
                                          <p:val>
                                            <p:strVal val="#ppt_x"/>
                                          </p:val>
                                        </p:tav>
                                      </p:tavLst>
                                    </p:anim>
                                    <p:anim calcmode="lin" valueType="num">
                                      <p:cBhvr>
                                        <p:cTn id="5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fltVal val="0"/>
                                          </p:val>
                                        </p:tav>
                                        <p:tav tm="100000">
                                          <p:val>
                                            <p:strVal val="#ppt_h"/>
                                          </p:val>
                                        </p:tav>
                                      </p:tavLst>
                                    </p:anim>
                                    <p:animEffect transition="in" filter="fade">
                                      <p:cBhvr>
                                        <p:cTn id="66" dur="500"/>
                                        <p:tgtEl>
                                          <p:spTgt spid="14"/>
                                        </p:tgtEl>
                                      </p:cBhvr>
                                    </p:animEffect>
                                  </p:childTnLst>
                                </p:cTn>
                              </p:par>
                              <p:par>
                                <p:cTn id="67" presetID="53" presetClass="entr" presetSubtype="16"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500" fill="hold"/>
                                        <p:tgtEl>
                                          <p:spTgt spid="32"/>
                                        </p:tgtEl>
                                        <p:attrNameLst>
                                          <p:attrName>ppt_w</p:attrName>
                                        </p:attrNameLst>
                                      </p:cBhvr>
                                      <p:tavLst>
                                        <p:tav tm="0">
                                          <p:val>
                                            <p:fltVal val="0"/>
                                          </p:val>
                                        </p:tav>
                                        <p:tav tm="100000">
                                          <p:val>
                                            <p:strVal val="#ppt_w"/>
                                          </p:val>
                                        </p:tav>
                                      </p:tavLst>
                                    </p:anim>
                                    <p:anim calcmode="lin" valueType="num">
                                      <p:cBhvr>
                                        <p:cTn id="70" dur="500" fill="hold"/>
                                        <p:tgtEl>
                                          <p:spTgt spid="32"/>
                                        </p:tgtEl>
                                        <p:attrNameLst>
                                          <p:attrName>ppt_h</p:attrName>
                                        </p:attrNameLst>
                                      </p:cBhvr>
                                      <p:tavLst>
                                        <p:tav tm="0">
                                          <p:val>
                                            <p:fltVal val="0"/>
                                          </p:val>
                                        </p:tav>
                                        <p:tav tm="100000">
                                          <p:val>
                                            <p:strVal val="#ppt_h"/>
                                          </p:val>
                                        </p:tav>
                                      </p:tavLst>
                                    </p:anim>
                                    <p:animEffect transition="in" filter="fade">
                                      <p:cBhvr>
                                        <p:cTn id="71" dur="500"/>
                                        <p:tgtEl>
                                          <p:spTgt spid="32"/>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p:cTn id="74" dur="500" fill="hold"/>
                                        <p:tgtEl>
                                          <p:spTgt spid="15"/>
                                        </p:tgtEl>
                                        <p:attrNameLst>
                                          <p:attrName>ppt_w</p:attrName>
                                        </p:attrNameLst>
                                      </p:cBhvr>
                                      <p:tavLst>
                                        <p:tav tm="0">
                                          <p:val>
                                            <p:fltVal val="0"/>
                                          </p:val>
                                        </p:tav>
                                        <p:tav tm="100000">
                                          <p:val>
                                            <p:strVal val="#ppt_w"/>
                                          </p:val>
                                        </p:tav>
                                      </p:tavLst>
                                    </p:anim>
                                    <p:anim calcmode="lin" valueType="num">
                                      <p:cBhvr>
                                        <p:cTn id="75" dur="500" fill="hold"/>
                                        <p:tgtEl>
                                          <p:spTgt spid="15"/>
                                        </p:tgtEl>
                                        <p:attrNameLst>
                                          <p:attrName>ppt_h</p:attrName>
                                        </p:attrNameLst>
                                      </p:cBhvr>
                                      <p:tavLst>
                                        <p:tav tm="0">
                                          <p:val>
                                            <p:fltVal val="0"/>
                                          </p:val>
                                        </p:tav>
                                        <p:tav tm="100000">
                                          <p:val>
                                            <p:strVal val="#ppt_h"/>
                                          </p:val>
                                        </p:tav>
                                      </p:tavLst>
                                    </p:anim>
                                    <p:animEffect transition="in" filter="fade">
                                      <p:cBhvr>
                                        <p:cTn id="76" dur="500"/>
                                        <p:tgtEl>
                                          <p:spTgt spid="15"/>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p:cTn id="79" dur="500" fill="hold"/>
                                        <p:tgtEl>
                                          <p:spTgt spid="16"/>
                                        </p:tgtEl>
                                        <p:attrNameLst>
                                          <p:attrName>ppt_w</p:attrName>
                                        </p:attrNameLst>
                                      </p:cBhvr>
                                      <p:tavLst>
                                        <p:tav tm="0">
                                          <p:val>
                                            <p:fltVal val="0"/>
                                          </p:val>
                                        </p:tav>
                                        <p:tav tm="100000">
                                          <p:val>
                                            <p:strVal val="#ppt_w"/>
                                          </p:val>
                                        </p:tav>
                                      </p:tavLst>
                                    </p:anim>
                                    <p:anim calcmode="lin" valueType="num">
                                      <p:cBhvr>
                                        <p:cTn id="80" dur="500" fill="hold"/>
                                        <p:tgtEl>
                                          <p:spTgt spid="16"/>
                                        </p:tgtEl>
                                        <p:attrNameLst>
                                          <p:attrName>ppt_h</p:attrName>
                                        </p:attrNameLst>
                                      </p:cBhvr>
                                      <p:tavLst>
                                        <p:tav tm="0">
                                          <p:val>
                                            <p:fltVal val="0"/>
                                          </p:val>
                                        </p:tav>
                                        <p:tav tm="100000">
                                          <p:val>
                                            <p:strVal val="#ppt_h"/>
                                          </p:val>
                                        </p:tav>
                                      </p:tavLst>
                                    </p:anim>
                                    <p:animEffect transition="in" filter="fade">
                                      <p:cBhvr>
                                        <p:cTn id="81" dur="50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nodeType="click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p:cTn id="86" dur="500" fill="hold"/>
                                        <p:tgtEl>
                                          <p:spTgt spid="34"/>
                                        </p:tgtEl>
                                        <p:attrNameLst>
                                          <p:attrName>ppt_w</p:attrName>
                                        </p:attrNameLst>
                                      </p:cBhvr>
                                      <p:tavLst>
                                        <p:tav tm="0">
                                          <p:val>
                                            <p:fltVal val="0"/>
                                          </p:val>
                                        </p:tav>
                                        <p:tav tm="100000">
                                          <p:val>
                                            <p:strVal val="#ppt_w"/>
                                          </p:val>
                                        </p:tav>
                                      </p:tavLst>
                                    </p:anim>
                                    <p:anim calcmode="lin" valueType="num">
                                      <p:cBhvr>
                                        <p:cTn id="87" dur="500" fill="hold"/>
                                        <p:tgtEl>
                                          <p:spTgt spid="34"/>
                                        </p:tgtEl>
                                        <p:attrNameLst>
                                          <p:attrName>ppt_h</p:attrName>
                                        </p:attrNameLst>
                                      </p:cBhvr>
                                      <p:tavLst>
                                        <p:tav tm="0">
                                          <p:val>
                                            <p:fltVal val="0"/>
                                          </p:val>
                                        </p:tav>
                                        <p:tav tm="100000">
                                          <p:val>
                                            <p:strVal val="#ppt_h"/>
                                          </p:val>
                                        </p:tav>
                                      </p:tavLst>
                                    </p:anim>
                                    <p:animEffect transition="in" filter="fade">
                                      <p:cBhvr>
                                        <p:cTn id="88" dur="500"/>
                                        <p:tgtEl>
                                          <p:spTgt spid="34"/>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500" fill="hold"/>
                                        <p:tgtEl>
                                          <p:spTgt spid="17"/>
                                        </p:tgtEl>
                                        <p:attrNameLst>
                                          <p:attrName>ppt_w</p:attrName>
                                        </p:attrNameLst>
                                      </p:cBhvr>
                                      <p:tavLst>
                                        <p:tav tm="0">
                                          <p:val>
                                            <p:fltVal val="0"/>
                                          </p:val>
                                        </p:tav>
                                        <p:tav tm="100000">
                                          <p:val>
                                            <p:strVal val="#ppt_w"/>
                                          </p:val>
                                        </p:tav>
                                      </p:tavLst>
                                    </p:anim>
                                    <p:anim calcmode="lin" valueType="num">
                                      <p:cBhvr>
                                        <p:cTn id="92" dur="500" fill="hold"/>
                                        <p:tgtEl>
                                          <p:spTgt spid="17"/>
                                        </p:tgtEl>
                                        <p:attrNameLst>
                                          <p:attrName>ppt_h</p:attrName>
                                        </p:attrNameLst>
                                      </p:cBhvr>
                                      <p:tavLst>
                                        <p:tav tm="0">
                                          <p:val>
                                            <p:fltVal val="0"/>
                                          </p:val>
                                        </p:tav>
                                        <p:tav tm="100000">
                                          <p:val>
                                            <p:strVal val="#ppt_h"/>
                                          </p:val>
                                        </p:tav>
                                      </p:tavLst>
                                    </p:anim>
                                    <p:animEffect transition="in" filter="fade">
                                      <p:cBhvr>
                                        <p:cTn id="93" dur="500"/>
                                        <p:tgtEl>
                                          <p:spTgt spid="17"/>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 calcmode="lin" valueType="num">
                                      <p:cBhvr>
                                        <p:cTn id="96" dur="500" fill="hold"/>
                                        <p:tgtEl>
                                          <p:spTgt spid="19"/>
                                        </p:tgtEl>
                                        <p:attrNameLst>
                                          <p:attrName>ppt_w</p:attrName>
                                        </p:attrNameLst>
                                      </p:cBhvr>
                                      <p:tavLst>
                                        <p:tav tm="0">
                                          <p:val>
                                            <p:fltVal val="0"/>
                                          </p:val>
                                        </p:tav>
                                        <p:tav tm="100000">
                                          <p:val>
                                            <p:strVal val="#ppt_w"/>
                                          </p:val>
                                        </p:tav>
                                      </p:tavLst>
                                    </p:anim>
                                    <p:anim calcmode="lin" valueType="num">
                                      <p:cBhvr>
                                        <p:cTn id="97" dur="500" fill="hold"/>
                                        <p:tgtEl>
                                          <p:spTgt spid="19"/>
                                        </p:tgtEl>
                                        <p:attrNameLst>
                                          <p:attrName>ppt_h</p:attrName>
                                        </p:attrNameLst>
                                      </p:cBhvr>
                                      <p:tavLst>
                                        <p:tav tm="0">
                                          <p:val>
                                            <p:fltVal val="0"/>
                                          </p:val>
                                        </p:tav>
                                        <p:tav tm="100000">
                                          <p:val>
                                            <p:strVal val="#ppt_h"/>
                                          </p:val>
                                        </p:tav>
                                      </p:tavLst>
                                    </p:anim>
                                    <p:animEffect transition="in" filter="fade">
                                      <p:cBhvr>
                                        <p:cTn id="98" dur="500"/>
                                        <p:tgtEl>
                                          <p:spTgt spid="19"/>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 calcmode="lin" valueType="num">
                                      <p:cBhvr>
                                        <p:cTn id="101" dur="500" fill="hold"/>
                                        <p:tgtEl>
                                          <p:spTgt spid="18"/>
                                        </p:tgtEl>
                                        <p:attrNameLst>
                                          <p:attrName>ppt_w</p:attrName>
                                        </p:attrNameLst>
                                      </p:cBhvr>
                                      <p:tavLst>
                                        <p:tav tm="0">
                                          <p:val>
                                            <p:fltVal val="0"/>
                                          </p:val>
                                        </p:tav>
                                        <p:tav tm="100000">
                                          <p:val>
                                            <p:strVal val="#ppt_w"/>
                                          </p:val>
                                        </p:tav>
                                      </p:tavLst>
                                    </p:anim>
                                    <p:anim calcmode="lin" valueType="num">
                                      <p:cBhvr>
                                        <p:cTn id="102" dur="500" fill="hold"/>
                                        <p:tgtEl>
                                          <p:spTgt spid="18"/>
                                        </p:tgtEl>
                                        <p:attrNameLst>
                                          <p:attrName>ppt_h</p:attrName>
                                        </p:attrNameLst>
                                      </p:cBhvr>
                                      <p:tavLst>
                                        <p:tav tm="0">
                                          <p:val>
                                            <p:fltVal val="0"/>
                                          </p:val>
                                        </p:tav>
                                        <p:tav tm="100000">
                                          <p:val>
                                            <p:strVal val="#ppt_h"/>
                                          </p:val>
                                        </p:tav>
                                      </p:tavLst>
                                    </p:anim>
                                    <p:animEffect transition="in" filter="fade">
                                      <p:cBhvr>
                                        <p:cTn id="103" dur="500"/>
                                        <p:tgtEl>
                                          <p:spTgt spid="18"/>
                                        </p:tgtEl>
                                      </p:cBhvr>
                                    </p:animEffect>
                                  </p:childTnLst>
                                </p:cTn>
                              </p:par>
                              <p:par>
                                <p:cTn id="104" presetID="53" presetClass="entr" presetSubtype="16" fill="hold" nodeType="withEffect">
                                  <p:stCondLst>
                                    <p:cond delay="0"/>
                                  </p:stCondLst>
                                  <p:childTnLst>
                                    <p:set>
                                      <p:cBhvr>
                                        <p:cTn id="105" dur="1" fill="hold">
                                          <p:stCondLst>
                                            <p:cond delay="0"/>
                                          </p:stCondLst>
                                        </p:cTn>
                                        <p:tgtEl>
                                          <p:spTgt spid="37"/>
                                        </p:tgtEl>
                                        <p:attrNameLst>
                                          <p:attrName>style.visibility</p:attrName>
                                        </p:attrNameLst>
                                      </p:cBhvr>
                                      <p:to>
                                        <p:strVal val="visible"/>
                                      </p:to>
                                    </p:set>
                                    <p:anim calcmode="lin" valueType="num">
                                      <p:cBhvr>
                                        <p:cTn id="106" dur="500" fill="hold"/>
                                        <p:tgtEl>
                                          <p:spTgt spid="37"/>
                                        </p:tgtEl>
                                        <p:attrNameLst>
                                          <p:attrName>ppt_w</p:attrName>
                                        </p:attrNameLst>
                                      </p:cBhvr>
                                      <p:tavLst>
                                        <p:tav tm="0">
                                          <p:val>
                                            <p:fltVal val="0"/>
                                          </p:val>
                                        </p:tav>
                                        <p:tav tm="100000">
                                          <p:val>
                                            <p:strVal val="#ppt_w"/>
                                          </p:val>
                                        </p:tav>
                                      </p:tavLst>
                                    </p:anim>
                                    <p:anim calcmode="lin" valueType="num">
                                      <p:cBhvr>
                                        <p:cTn id="107" dur="500" fill="hold"/>
                                        <p:tgtEl>
                                          <p:spTgt spid="37"/>
                                        </p:tgtEl>
                                        <p:attrNameLst>
                                          <p:attrName>ppt_h</p:attrName>
                                        </p:attrNameLst>
                                      </p:cBhvr>
                                      <p:tavLst>
                                        <p:tav tm="0">
                                          <p:val>
                                            <p:fltVal val="0"/>
                                          </p:val>
                                        </p:tav>
                                        <p:tav tm="100000">
                                          <p:val>
                                            <p:strVal val="#ppt_h"/>
                                          </p:val>
                                        </p:tav>
                                      </p:tavLst>
                                    </p:anim>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5" grpId="0"/>
      <p:bldP spid="16" grpId="0"/>
      <p:bldP spid="17" grpId="0" animBg="1"/>
      <p:bldP spid="18" grpId="0" animBg="1"/>
      <p:bldP spid="19" grpId="0"/>
      <p:bldP spid="22" grpId="0"/>
      <p:bldP spid="23" grpId="0"/>
      <p:bldP spid="24" grpId="0"/>
      <p:bldP spid="25" grpId="0"/>
      <p:bldP spid="26" grpId="0"/>
      <p:bldP spid="28" grpId="0"/>
      <p:bldP spid="29" grpId="0"/>
      <p:bldP spid="30"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00" dirty="0">
                <a:latin typeface="Times New Roman" panose="02020603050405020304" pitchFamily="18" charset="0"/>
                <a:ea typeface="宋体" panose="02010600030101010101" pitchFamily="2" charset="-122"/>
              </a:rPr>
              <a:t>Model framework</a:t>
            </a:r>
            <a:endParaRPr lang="zh-CN" altLang="en-US" dirty="0"/>
          </a:p>
        </p:txBody>
      </p:sp>
      <p:pic>
        <p:nvPicPr>
          <p:cNvPr id="3" name="图片 2" descr="C:\Users\AAAAA\AppData\Local\Temp\1558504892(1).png"/>
          <p:cNvPicPr/>
          <p:nvPr/>
        </p:nvPicPr>
        <p:blipFill>
          <a:blip r:embed="rId2">
            <a:extLst>
              <a:ext uri="{28A0092B-C50C-407E-A947-70E740481C1C}">
                <a14:useLocalDpi xmlns:a14="http://schemas.microsoft.com/office/drawing/2010/main" val="0"/>
              </a:ext>
            </a:extLst>
          </a:blip>
          <a:srcRect/>
          <a:stretch>
            <a:fillRect/>
          </a:stretch>
        </p:blipFill>
        <p:spPr bwMode="auto">
          <a:xfrm>
            <a:off x="2265663" y="1051460"/>
            <a:ext cx="7114939" cy="4490697"/>
          </a:xfrm>
          <a:prstGeom prst="rect">
            <a:avLst/>
          </a:prstGeom>
          <a:noFill/>
          <a:ln>
            <a:noFill/>
          </a:ln>
        </p:spPr>
      </p:pic>
      <p:sp>
        <p:nvSpPr>
          <p:cNvPr id="4" name="矩形 3"/>
          <p:cNvSpPr/>
          <p:nvPr/>
        </p:nvSpPr>
        <p:spPr>
          <a:xfrm>
            <a:off x="3718894" y="5549875"/>
            <a:ext cx="4419158" cy="400110"/>
          </a:xfrm>
          <a:prstGeom prst="rect">
            <a:avLst/>
          </a:prstGeom>
        </p:spPr>
        <p:txBody>
          <a:bodyPr wrap="none">
            <a:spAutoFit/>
          </a:bodyPr>
          <a:lstStyle/>
          <a:p>
            <a:pPr algn="ctr">
              <a:lnSpc>
                <a:spcPct val="125000"/>
              </a:lnSpc>
            </a:pPr>
            <a:r>
              <a:rPr lang="en-US" altLang="zh-CN" sz="1600" kern="100" dirty="0">
                <a:latin typeface="Times New Roman" panose="02020603050405020304" pitchFamily="18" charset="0"/>
                <a:ea typeface="Times New Roman" panose="02020603050405020304" pitchFamily="18" charset="0"/>
                <a:cs typeface="Times New Roman" panose="02020603050405020304" pitchFamily="18" charset="0"/>
              </a:rPr>
              <a:t>Figure 3-1 The framework of the this work’s model</a:t>
            </a:r>
            <a:endParaRPr lang="zh-CN" altLang="zh-CN" sz="1600"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矩形 5"/>
          <p:cNvSpPr/>
          <p:nvPr/>
        </p:nvSpPr>
        <p:spPr>
          <a:xfrm>
            <a:off x="5048488" y="1634836"/>
            <a:ext cx="4332114" cy="391503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22808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25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1" y="95238"/>
            <a:ext cx="8643848" cy="812530"/>
          </a:xfrm>
        </p:spPr>
        <p:txBody>
          <a:bodyPr/>
          <a:lstStyle/>
          <a:p>
            <a:r>
              <a:rPr lang="en-US" altLang="zh-CN" dirty="0">
                <a:latin typeface="Times New Roman" panose="02020603050405020304" pitchFamily="18" charset="0"/>
                <a:cs typeface="Times New Roman" panose="02020603050405020304" pitchFamily="18" charset="0"/>
              </a:rPr>
              <a:t>Feature Extraction</a:t>
            </a:r>
            <a:br>
              <a:rPr lang="en-US" altLang="zh-CN"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CNN Network</a:t>
            </a:r>
            <a:endParaRPr lang="zh-CN" altLang="en-US" sz="2400" dirty="0">
              <a:latin typeface="Times New Roman" panose="02020603050405020304" pitchFamily="18" charset="0"/>
              <a:cs typeface="Times New Roman" panose="02020603050405020304" pitchFamily="18" charset="0"/>
            </a:endParaRPr>
          </a:p>
        </p:txBody>
      </p:sp>
      <p:sp>
        <p:nvSpPr>
          <p:cNvPr id="4" name="文本框 3"/>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3.4</a:t>
            </a:r>
            <a:endParaRPr lang="zh-CN" altLang="en-US" sz="3600" b="1" dirty="0">
              <a:solidFill>
                <a:schemeClr val="bg1"/>
              </a:solidFill>
            </a:endParaRPr>
          </a:p>
        </p:txBody>
      </p:sp>
      <p:sp>
        <p:nvSpPr>
          <p:cNvPr id="5" name="矩形 4"/>
          <p:cNvSpPr/>
          <p:nvPr/>
        </p:nvSpPr>
        <p:spPr>
          <a:xfrm>
            <a:off x="836535" y="1107157"/>
            <a:ext cx="9525000" cy="646331"/>
          </a:xfrm>
          <a:prstGeom prst="rect">
            <a:avLst/>
          </a:prstGeom>
        </p:spPr>
        <p:txBody>
          <a:bodyPr wrap="square">
            <a:spAutoFit/>
          </a:bodyPr>
          <a:lstStyle/>
          <a:p>
            <a:pPr>
              <a:spcAft>
                <a:spcPts val="0"/>
              </a:spcAft>
            </a:pPr>
            <a:r>
              <a:rPr lang="en-US" altLang="zh-CN" kern="100" dirty="0">
                <a:latin typeface="Times New Roman" panose="02020603050405020304" pitchFamily="18" charset="0"/>
                <a:ea typeface="宋体" panose="02010600030101010101" pitchFamily="2" charset="-122"/>
              </a:rPr>
              <a:t>ImageNet Large Scale Visual Recognition Challenge (ILSVRC) is known as the "Olympic" in the field of international computer vision.</a:t>
            </a:r>
            <a:r>
              <a:rPr lang="zh-CN" altLang="zh-CN" dirty="0"/>
              <a:t> </a:t>
            </a:r>
            <a:endParaRPr lang="zh-CN" altLang="zh-CN" sz="1100" kern="100" dirty="0">
              <a:effectLst/>
              <a:latin typeface="Times New Roman" panose="02020603050405020304" pitchFamily="18" charset="0"/>
              <a:ea typeface="宋体" panose="02010600030101010101" pitchFamily="2" charset="-122"/>
            </a:endParaRPr>
          </a:p>
        </p:txBody>
      </p:sp>
      <p:sp>
        <p:nvSpPr>
          <p:cNvPr id="6" name="矩形 5"/>
          <p:cNvSpPr/>
          <p:nvPr/>
        </p:nvSpPr>
        <p:spPr>
          <a:xfrm>
            <a:off x="1020738" y="1850718"/>
            <a:ext cx="1896673" cy="369332"/>
          </a:xfrm>
          <a:prstGeom prst="rect">
            <a:avLst/>
          </a:prstGeom>
        </p:spPr>
        <p:txBody>
          <a:bodyPr wrap="none">
            <a:spAutoFit/>
          </a:bodyPr>
          <a:lstStyle/>
          <a:p>
            <a:r>
              <a:rPr lang="en-US" altLang="zh-CN" b="1" kern="100" dirty="0" err="1">
                <a:latin typeface="Times New Roman" panose="02020603050405020304" pitchFamily="18" charset="0"/>
                <a:ea typeface="宋体" panose="02010600030101010101" pitchFamily="2" charset="-122"/>
              </a:rPr>
              <a:t>AlexNet</a:t>
            </a:r>
            <a:r>
              <a:rPr lang="en-US" altLang="zh-CN" b="1" kern="100" dirty="0">
                <a:latin typeface="Times New Roman" panose="02020603050405020304" pitchFamily="18" charset="0"/>
                <a:ea typeface="宋体" panose="02010600030101010101" pitchFamily="2" charset="-122"/>
              </a:rPr>
              <a:t>(8 layers)</a:t>
            </a:r>
            <a:endParaRPr lang="zh-CN" altLang="en-US" dirty="0"/>
          </a:p>
        </p:txBody>
      </p:sp>
      <p:sp>
        <p:nvSpPr>
          <p:cNvPr id="7" name="矩形 6"/>
          <p:cNvSpPr/>
          <p:nvPr/>
        </p:nvSpPr>
        <p:spPr>
          <a:xfrm>
            <a:off x="3051882" y="1856360"/>
            <a:ext cx="2339102" cy="358047"/>
          </a:xfrm>
          <a:prstGeom prst="rect">
            <a:avLst/>
          </a:prstGeom>
        </p:spPr>
        <p:txBody>
          <a:bodyPr wrap="none">
            <a:spAutoFit/>
          </a:bodyPr>
          <a:lstStyle/>
          <a:p>
            <a:pPr lvl="0" algn="just">
              <a:lnSpc>
                <a:spcPts val="2200"/>
              </a:lnSpc>
              <a:spcAft>
                <a:spcPts val="0"/>
              </a:spcAft>
              <a:tabLst>
                <a:tab pos="1533525" algn="l"/>
              </a:tabLst>
            </a:pP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VGGNet</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(16-19layers)</a:t>
            </a:r>
            <a:endParaRPr lang="zh-CN" altLang="zh-CN" sz="1400" kern="100" dirty="0">
              <a:effectLst/>
              <a:latin typeface="Times New Roman" panose="02020603050405020304" pitchFamily="18" charset="0"/>
              <a:ea typeface="宋体" panose="02010600030101010101" pitchFamily="2" charset="-122"/>
            </a:endParaRPr>
          </a:p>
        </p:txBody>
      </p:sp>
      <p:sp>
        <p:nvSpPr>
          <p:cNvPr id="8" name="矩形 7"/>
          <p:cNvSpPr/>
          <p:nvPr/>
        </p:nvSpPr>
        <p:spPr>
          <a:xfrm>
            <a:off x="5430191" y="1838510"/>
            <a:ext cx="2345514" cy="374461"/>
          </a:xfrm>
          <a:prstGeom prst="rect">
            <a:avLst/>
          </a:prstGeom>
        </p:spPr>
        <p:txBody>
          <a:bodyPr wrap="none">
            <a:spAutoFit/>
          </a:bodyPr>
          <a:lstStyle/>
          <a:p>
            <a:pPr lvl="0" algn="just">
              <a:lnSpc>
                <a:spcPts val="2200"/>
              </a:lnSpc>
              <a:spcAft>
                <a:spcPts val="0"/>
              </a:spcAft>
              <a:tabLst>
                <a:tab pos="1533525" algn="l"/>
              </a:tabLst>
            </a:pP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GoogLeNet</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(22 layers)</a:t>
            </a:r>
            <a:endParaRPr lang="zh-CN" altLang="zh-CN" sz="1400" kern="100" dirty="0">
              <a:effectLst/>
              <a:latin typeface="Times New Roman" panose="02020603050405020304" pitchFamily="18" charset="0"/>
              <a:ea typeface="宋体" panose="02010600030101010101" pitchFamily="2" charset="-122"/>
            </a:endParaRPr>
          </a:p>
        </p:txBody>
      </p:sp>
      <p:pic>
        <p:nvPicPr>
          <p:cNvPr id="11" name="图片 10" descr="C:\Users\AAAAA\AppData\Roaming\Tencent\Users\534860412\QQ\WinTemp\RichOle\T86VNJ89VI)F)L48}_(WZ@U.png"/>
          <p:cNvPicPr/>
          <p:nvPr/>
        </p:nvPicPr>
        <p:blipFill rotWithShape="1">
          <a:blip r:embed="rId2">
            <a:extLst>
              <a:ext uri="{28A0092B-C50C-407E-A947-70E740481C1C}">
                <a14:useLocalDpi xmlns:a14="http://schemas.microsoft.com/office/drawing/2010/main" val="0"/>
              </a:ext>
            </a:extLst>
          </a:blip>
          <a:srcRect r="313" b="34279"/>
          <a:stretch/>
        </p:blipFill>
        <p:spPr bwMode="auto">
          <a:xfrm>
            <a:off x="1482917" y="2315938"/>
            <a:ext cx="7198517" cy="3003456"/>
          </a:xfrm>
          <a:prstGeom prst="rect">
            <a:avLst/>
          </a:prstGeom>
          <a:noFill/>
          <a:ln>
            <a:noFill/>
          </a:ln>
          <a:extLst>
            <a:ext uri="{53640926-AAD7-44D8-BBD7-CCE9431645EC}">
              <a14:shadowObscured xmlns:a14="http://schemas.microsoft.com/office/drawing/2010/main"/>
            </a:ext>
          </a:extLst>
        </p:spPr>
      </p:pic>
      <p:sp>
        <p:nvSpPr>
          <p:cNvPr id="12" name="矩形 11"/>
          <p:cNvSpPr/>
          <p:nvPr/>
        </p:nvSpPr>
        <p:spPr>
          <a:xfrm>
            <a:off x="2083693" y="5220419"/>
            <a:ext cx="7030684" cy="734781"/>
          </a:xfrm>
          <a:prstGeom prst="rect">
            <a:avLst/>
          </a:prstGeom>
        </p:spPr>
        <p:txBody>
          <a:bodyPr wrap="square">
            <a:spAutoFit/>
          </a:bodyPr>
          <a:lstStyle/>
          <a:p>
            <a:pPr algn="ctr">
              <a:lnSpc>
                <a:spcPct val="125000"/>
              </a:lnSpc>
              <a:spcAft>
                <a:spcPts val="0"/>
              </a:spcAft>
            </a:pPr>
            <a:r>
              <a:rPr lang="en-US" altLang="zh-CN" sz="1600" kern="100" dirty="0">
                <a:latin typeface="Times New Roman" panose="02020603050405020304" pitchFamily="18" charset="0"/>
                <a:ea typeface="Times New Roman" panose="02020603050405020304" pitchFamily="18" charset="0"/>
                <a:cs typeface="Times New Roman" panose="02020603050405020304" pitchFamily="18" charset="0"/>
              </a:rPr>
              <a:t>Figure 3-3 Training error(left) and test error(right) on CIFAR-10 with 20-layer and 56-layer “plain” networks. The deeper network has higher training error</a:t>
            </a:r>
            <a:endParaRPr lang="zh-CN" altLang="zh-CN" sz="1600"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7717997" y="2315938"/>
                <a:ext cx="4196912" cy="459483"/>
              </a:xfrm>
              <a:prstGeom prst="rect">
                <a:avLst/>
              </a:prstGeom>
            </p:spPr>
            <p:txBody>
              <a:bodyPr wrap="square">
                <a:spAutoFit/>
              </a:bodyPr>
              <a:lstStyle/>
              <a:p>
                <a:pPr>
                  <a:spcAft>
                    <a:spcPts val="0"/>
                  </a:spcAft>
                </a:pP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Deeper</a:t>
                </a:r>
                <a14:m>
                  <m:oMath xmlns:m="http://schemas.openxmlformats.org/officeDocument/2006/math">
                    <m:r>
                      <a:rPr lang="en-US" altLang="zh-CN" sz="2400" b="1" i="1" kern="100" smtClean="0">
                        <a:latin typeface="Cambria Math" panose="02040503050406030204" pitchFamily="18" charset="0"/>
                        <a:ea typeface="Cambria Math" panose="02040503050406030204" pitchFamily="18" charset="0"/>
                      </a:rPr>
                      <m:t>≠</m:t>
                    </m:r>
                  </m:oMath>
                </a14:m>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Better Performance</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7717997" y="2315938"/>
                <a:ext cx="4196912" cy="459483"/>
              </a:xfrm>
              <a:prstGeom prst="rect">
                <a:avLst/>
              </a:prstGeom>
              <a:blipFill>
                <a:blip r:embed="rId3"/>
                <a:stretch>
                  <a:fillRect l="-2177" t="-10667" b="-30667"/>
                </a:stretch>
              </a:blipFill>
            </p:spPr>
            <p:txBody>
              <a:bodyPr/>
              <a:lstStyle/>
              <a:p>
                <a:r>
                  <a:rPr lang="zh-CN" altLang="en-US">
                    <a:noFill/>
                  </a:rPr>
                  <a:t> </a:t>
                </a:r>
              </a:p>
            </p:txBody>
          </p:sp>
        </mc:Fallback>
      </mc:AlternateContent>
      <p:sp>
        <p:nvSpPr>
          <p:cNvPr id="14" name="矩形 13"/>
          <p:cNvSpPr/>
          <p:nvPr/>
        </p:nvSpPr>
        <p:spPr>
          <a:xfrm>
            <a:off x="8939779" y="3506569"/>
            <a:ext cx="2100255" cy="523220"/>
          </a:xfrm>
          <a:prstGeom prst="rect">
            <a:avLst/>
          </a:prstGeom>
        </p:spPr>
        <p:txBody>
          <a:bodyPr wrap="none">
            <a:spAutoFit/>
          </a:bodyPr>
          <a:lstStyle/>
          <a:p>
            <a:r>
              <a:rPr lang="en-US" altLang="zh-CN" sz="2800" b="1" kern="100" dirty="0">
                <a:solidFill>
                  <a:schemeClr val="accent4"/>
                </a:solidFill>
                <a:latin typeface="Times New Roman" panose="02020603050405020304" pitchFamily="18" charset="0"/>
                <a:ea typeface="宋体" panose="02010600030101010101" pitchFamily="2" charset="-122"/>
              </a:rPr>
              <a:t>Degradation</a:t>
            </a:r>
            <a:endParaRPr lang="zh-CN" altLang="en-US" sz="2800" b="1" dirty="0">
              <a:solidFill>
                <a:schemeClr val="accent4"/>
              </a:solidFill>
            </a:endParaRPr>
          </a:p>
        </p:txBody>
      </p:sp>
    </p:spTree>
    <p:extLst>
      <p:ext uri="{BB962C8B-B14F-4D97-AF65-F5344CB8AC3E}">
        <p14:creationId xmlns:p14="http://schemas.microsoft.com/office/powerpoint/2010/main" val="4068386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anim calcmode="lin" valueType="num">
                                      <p:cBhvr>
                                        <p:cTn id="35" dur="500" fill="hold"/>
                                        <p:tgtEl>
                                          <p:spTgt spid="8"/>
                                        </p:tgtEl>
                                        <p:attrNameLst>
                                          <p:attrName>ppt_x</p:attrName>
                                        </p:attrNameLst>
                                      </p:cBhvr>
                                      <p:tavLst>
                                        <p:tav tm="0">
                                          <p:val>
                                            <p:strVal val="#ppt_x"/>
                                          </p:val>
                                        </p:tav>
                                        <p:tav tm="100000">
                                          <p:val>
                                            <p:strVal val="#ppt_x"/>
                                          </p:val>
                                        </p:tav>
                                      </p:tavLst>
                                    </p:anim>
                                    <p:anim calcmode="lin" valueType="num">
                                      <p:cBhvr>
                                        <p:cTn id="3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AAAA\AppData\Local\Temp\1558448344(1).png"/>
          <p:cNvPicPr/>
          <p:nvPr/>
        </p:nvPicPr>
        <p:blipFill>
          <a:blip r:embed="rId2">
            <a:extLst>
              <a:ext uri="{28A0092B-C50C-407E-A947-70E740481C1C}">
                <a14:useLocalDpi xmlns:a14="http://schemas.microsoft.com/office/drawing/2010/main" val="0"/>
              </a:ext>
            </a:extLst>
          </a:blip>
          <a:srcRect/>
          <a:stretch>
            <a:fillRect/>
          </a:stretch>
        </p:blipFill>
        <p:spPr bwMode="auto">
          <a:xfrm>
            <a:off x="4354277" y="1038637"/>
            <a:ext cx="4554945" cy="2310044"/>
          </a:xfrm>
          <a:prstGeom prst="rect">
            <a:avLst/>
          </a:prstGeom>
          <a:noFill/>
          <a:ln>
            <a:noFill/>
          </a:ln>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129" y="3935922"/>
            <a:ext cx="8865056" cy="1803493"/>
          </a:xfrm>
          <a:prstGeom prst="rect">
            <a:avLst/>
          </a:prstGeom>
        </p:spPr>
      </p:pic>
      <p:sp>
        <p:nvSpPr>
          <p:cNvPr id="5" name="矩形 4"/>
          <p:cNvSpPr/>
          <p:nvPr/>
        </p:nvSpPr>
        <p:spPr>
          <a:xfrm>
            <a:off x="3583749" y="3394649"/>
            <a:ext cx="6096000" cy="361637"/>
          </a:xfrm>
          <a:prstGeom prst="rect">
            <a:avLst/>
          </a:prstGeom>
        </p:spPr>
        <p:txBody>
          <a:bodyPr>
            <a:spAutoFit/>
          </a:bodyPr>
          <a:lstStyle/>
          <a:p>
            <a:pPr algn="ctr">
              <a:lnSpc>
                <a:spcPct val="125000"/>
              </a:lnSpc>
              <a:spcAft>
                <a:spcPts val="0"/>
              </a:spcAft>
            </a:pPr>
            <a:r>
              <a:rPr lang="en-US" altLang="zh-CN" sz="1400" kern="100" dirty="0">
                <a:latin typeface="Times New Roman" panose="02020603050405020304" pitchFamily="18" charset="0"/>
                <a:ea typeface="Times New Roman" panose="02020603050405020304" pitchFamily="18" charset="0"/>
                <a:cs typeface="Times New Roman" panose="02020603050405020304" pitchFamily="18" charset="0"/>
              </a:rPr>
              <a:t>Figure 3-4 Ordinary Network and </a:t>
            </a:r>
            <a:r>
              <a:rPr lang="en-US" altLang="zh-CN" sz="1400" kern="100" dirty="0" err="1">
                <a:latin typeface="Times New Roman" panose="02020603050405020304" pitchFamily="18" charset="0"/>
                <a:ea typeface="Times New Roman" panose="02020603050405020304" pitchFamily="18" charset="0"/>
                <a:cs typeface="Times New Roman" panose="02020603050405020304" pitchFamily="18" charset="0"/>
              </a:rPr>
              <a:t>ResNet</a:t>
            </a:r>
            <a:r>
              <a:rPr lang="en-US" altLang="zh-CN" sz="1400" kern="100" dirty="0">
                <a:latin typeface="Times New Roman" panose="02020603050405020304" pitchFamily="18" charset="0"/>
                <a:ea typeface="Times New Roman" panose="02020603050405020304" pitchFamily="18" charset="0"/>
                <a:cs typeface="Times New Roman" panose="02020603050405020304" pitchFamily="18" charset="0"/>
              </a:rPr>
              <a:t> Residual Learning Unit</a:t>
            </a:r>
            <a:endParaRPr lang="zh-CN" altLang="zh-CN" sz="1400"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矩形 5"/>
          <p:cNvSpPr/>
          <p:nvPr/>
        </p:nvSpPr>
        <p:spPr>
          <a:xfrm>
            <a:off x="4860302" y="5739415"/>
            <a:ext cx="3542894" cy="361637"/>
          </a:xfrm>
          <a:prstGeom prst="rect">
            <a:avLst/>
          </a:prstGeom>
        </p:spPr>
        <p:txBody>
          <a:bodyPr wrap="none">
            <a:spAutoFit/>
          </a:bodyPr>
          <a:lstStyle/>
          <a:p>
            <a:pPr algn="ctr">
              <a:lnSpc>
                <a:spcPct val="125000"/>
              </a:lnSpc>
              <a:spcAft>
                <a:spcPts val="0"/>
              </a:spcAft>
            </a:pPr>
            <a:r>
              <a:rPr lang="en-US" altLang="zh-CN" sz="1400" kern="100" dirty="0">
                <a:latin typeface="Times New Roman" panose="02020603050405020304" pitchFamily="18" charset="0"/>
                <a:ea typeface="Times New Roman" panose="02020603050405020304" pitchFamily="18" charset="0"/>
                <a:cs typeface="Times New Roman" panose="02020603050405020304" pitchFamily="18" charset="0"/>
              </a:rPr>
              <a:t>Figure 3-5 The basic framework of ResNet-50</a:t>
            </a:r>
            <a:endParaRPr lang="zh-CN" altLang="zh-CN" sz="1400"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文本框 6"/>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3.4</a:t>
            </a:r>
            <a:endParaRPr lang="zh-CN" altLang="en-US" sz="3600" b="1" dirty="0">
              <a:solidFill>
                <a:schemeClr val="bg1"/>
              </a:solidFill>
            </a:endParaRPr>
          </a:p>
        </p:txBody>
      </p:sp>
      <p:sp>
        <p:nvSpPr>
          <p:cNvPr id="10" name="标题 1"/>
          <p:cNvSpPr>
            <a:spLocks noGrp="1"/>
          </p:cNvSpPr>
          <p:nvPr>
            <p:ph type="title"/>
          </p:nvPr>
        </p:nvSpPr>
        <p:spPr>
          <a:xfrm>
            <a:off x="1606551" y="95238"/>
            <a:ext cx="8643848" cy="812530"/>
          </a:xfrm>
        </p:spPr>
        <p:txBody>
          <a:bodyPr/>
          <a:lstStyle/>
          <a:p>
            <a:r>
              <a:rPr lang="en-US" altLang="zh-CN" dirty="0">
                <a:latin typeface="Times New Roman" panose="02020603050405020304" pitchFamily="18" charset="0"/>
                <a:cs typeface="Times New Roman" panose="02020603050405020304" pitchFamily="18" charset="0"/>
              </a:rPr>
              <a:t>Feature Extraction</a:t>
            </a:r>
            <a:br>
              <a:rPr lang="en-US" altLang="zh-CN"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CNN Network</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72589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anim calcmode="lin" valueType="num">
                                      <p:cBhvr>
                                        <p:cTn id="32" dur="500" fill="hold"/>
                                        <p:tgtEl>
                                          <p:spTgt spid="4"/>
                                        </p:tgtEl>
                                        <p:attrNameLst>
                                          <p:attrName>ppt_x</p:attrName>
                                        </p:attrNameLst>
                                      </p:cBhvr>
                                      <p:tavLst>
                                        <p:tav tm="0">
                                          <p:val>
                                            <p:strVal val="#ppt_x"/>
                                          </p:val>
                                        </p:tav>
                                        <p:tav tm="100000">
                                          <p:val>
                                            <p:strVal val="#ppt_x"/>
                                          </p:val>
                                        </p:tav>
                                      </p:tavLst>
                                    </p:anim>
                                    <p:anim calcmode="lin" valueType="num">
                                      <p:cBhvr>
                                        <p:cTn id="33" dur="5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anim calcmode="lin" valueType="num">
                                      <p:cBhvr>
                                        <p:cTn id="37" dur="500" fill="hold"/>
                                        <p:tgtEl>
                                          <p:spTgt spid="6"/>
                                        </p:tgtEl>
                                        <p:attrNameLst>
                                          <p:attrName>ppt_x</p:attrName>
                                        </p:attrNameLst>
                                      </p:cBhvr>
                                      <p:tavLst>
                                        <p:tav tm="0">
                                          <p:val>
                                            <p:strVal val="#ppt_x"/>
                                          </p:val>
                                        </p:tav>
                                        <p:tav tm="100000">
                                          <p:val>
                                            <p:strVal val="#ppt_x"/>
                                          </p:val>
                                        </p:tav>
                                      </p:tavLst>
                                    </p:anim>
                                    <p:anim calcmode="lin" valueType="num">
                                      <p:cBhvr>
                                        <p:cTn id="38"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606551" y="95238"/>
            <a:ext cx="8643848" cy="812530"/>
          </a:xfrm>
        </p:spPr>
        <p:txBody>
          <a:bodyPr/>
          <a:lstStyle/>
          <a:p>
            <a:r>
              <a:rPr lang="en-US" altLang="zh-CN" dirty="0">
                <a:latin typeface="Times New Roman" panose="02020603050405020304" pitchFamily="18" charset="0"/>
                <a:cs typeface="Times New Roman" panose="02020603050405020304" pitchFamily="18" charset="0"/>
              </a:rPr>
              <a:t>Feature Extraction</a:t>
            </a:r>
            <a:br>
              <a:rPr lang="en-US" altLang="zh-CN"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Loss Function</a:t>
            </a:r>
            <a:endParaRPr lang="zh-CN" altLang="en-US" sz="2400" dirty="0">
              <a:latin typeface="Times New Roman" panose="02020603050405020304" pitchFamily="18" charset="0"/>
              <a:cs typeface="Times New Roman" panose="02020603050405020304" pitchFamily="18" charset="0"/>
            </a:endParaRPr>
          </a:p>
        </p:txBody>
      </p:sp>
      <p:sp>
        <p:nvSpPr>
          <p:cNvPr id="4" name="文本框 3"/>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3.5</a:t>
            </a:r>
            <a:endParaRPr lang="zh-CN" altLang="en-US" sz="3600" b="1" dirty="0">
              <a:solidFill>
                <a:schemeClr val="bg1"/>
              </a:solidFill>
            </a:endParaRPr>
          </a:p>
        </p:txBody>
      </p:sp>
      <p:sp>
        <p:nvSpPr>
          <p:cNvPr id="5" name="矩形 4"/>
          <p:cNvSpPr/>
          <p:nvPr/>
        </p:nvSpPr>
        <p:spPr>
          <a:xfrm>
            <a:off x="883987" y="1233056"/>
            <a:ext cx="2357976" cy="374461"/>
          </a:xfrm>
          <a:prstGeom prst="rect">
            <a:avLst/>
          </a:prstGeom>
        </p:spPr>
        <p:txBody>
          <a:bodyPr wrap="square">
            <a:spAutoFit/>
          </a:bodyPr>
          <a:lstStyle/>
          <a:p>
            <a:pPr marL="342900" lvl="0" indent="-342900" algn="just">
              <a:lnSpc>
                <a:spcPts val="2200"/>
              </a:lnSpc>
              <a:spcAft>
                <a:spcPts val="0"/>
              </a:spcAft>
              <a:buFont typeface="Wingdings" panose="05000000000000000000" pitchFamily="2" charset="2"/>
              <a:buChar char=""/>
            </a:pPr>
            <a:r>
              <a:rPr lang="en-US" altLang="zh-CN" sz="2400" b="1" kern="100" dirty="0" err="1">
                <a:latin typeface="Times New Roman" panose="02020603050405020304" pitchFamily="18" charset="0"/>
                <a:ea typeface="宋体" panose="02010600030101010101" pitchFamily="2" charset="-122"/>
              </a:rPr>
              <a:t>Softmax</a:t>
            </a:r>
            <a:r>
              <a:rPr lang="en-US" altLang="zh-CN" sz="2400" b="1" kern="100" dirty="0">
                <a:latin typeface="Times New Roman" panose="02020603050405020304" pitchFamily="18" charset="0"/>
                <a:ea typeface="宋体" panose="02010600030101010101" pitchFamily="2" charset="-122"/>
              </a:rPr>
              <a:t> loss </a:t>
            </a:r>
            <a:endParaRPr lang="zh-CN" altLang="zh-CN" kern="100" dirty="0">
              <a:effectLst/>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9" name="矩形 8"/>
              <p:cNvSpPr/>
              <p:nvPr/>
            </p:nvSpPr>
            <p:spPr>
              <a:xfrm>
                <a:off x="4082580" y="1915860"/>
                <a:ext cx="2004075" cy="698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𝑘</m:t>
                                  </m:r>
                                </m:sub>
                              </m:sSub>
                            </m:sup>
                          </m:sSup>
                        </m:num>
                        <m:den>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𝐾</m:t>
                              </m:r>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sup>
                              </m:sSup>
                            </m:e>
                          </m:nary>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082580" y="1915860"/>
                <a:ext cx="2004075" cy="69871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082580" y="2751468"/>
                <a:ext cx="3366819" cy="87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𝑔𝑙𝑜𝑏𝑎𝑙</m:t>
                          </m:r>
                        </m:sub>
                      </m:sSub>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d>
                            <m:dPr>
                              <m:begChr m:val=""/>
                              <m:ctrlPr>
                                <a:rPr lang="zh-CN" altLang="en-US" i="1">
                                  <a:latin typeface="Cambria Math" panose="02040503050406030204" pitchFamily="18" charset="0"/>
                                </a:rPr>
                              </m:ctrlPr>
                            </m:dPr>
                            <m:e>
                              <m:r>
                                <m:rPr>
                                  <m:sty m:val="p"/>
                                </m:rPr>
                                <a:rPr lang="zh-CN" altLang="en-US" i="0">
                                  <a:latin typeface="Cambria Math" panose="02040503050406030204" pitchFamily="18" charset="0"/>
                                </a:rPr>
                                <m:t>log</m:t>
                              </m:r>
                              <m:r>
                                <a:rPr lang="zh-CN" altLang="en-US" i="0">
                                  <a:latin typeface="Cambria Math" panose="02040503050406030204" pitchFamily="18" charset="0"/>
                                </a:rPr>
                                <m:t>(</m:t>
                              </m:r>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𝑞</m:t>
                              </m:r>
                              <m:r>
                                <a:rPr lang="zh-CN" altLang="en-US" i="0">
                                  <a:latin typeface="Cambria Math" panose="02040503050406030204" pitchFamily="18" charset="0"/>
                                </a:rPr>
                                <m:t>(</m:t>
                              </m:r>
                              <m:r>
                                <a:rPr lang="zh-CN" altLang="en-US" i="1">
                                  <a:latin typeface="Cambria Math" panose="02040503050406030204" pitchFamily="18" charset="0"/>
                                </a:rPr>
                                <m:t>𝑘</m:t>
                              </m:r>
                            </m:e>
                          </m:d>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4082580" y="2751468"/>
                <a:ext cx="3366819" cy="87120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082580" y="3960594"/>
                <a:ext cx="2186881"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𝑞</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1,</m:t>
                                </m:r>
                                <m:r>
                                  <m:rPr>
                                    <m:nor/>
                                  </m:rPr>
                                  <a:rPr lang="zh-CN" altLang="en-US" i="1">
                                    <a:latin typeface="Cambria Math" panose="02040503050406030204" pitchFamily="18" charset="0"/>
                                  </a:rPr>
                                  <m:t>                     </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𝑑</m:t>
                                </m:r>
                              </m:e>
                            </m:mr>
                            <m:mr>
                              <m:e>
                                <m:r>
                                  <a:rPr lang="zh-CN" altLang="en-US" i="0">
                                    <a:latin typeface="Cambria Math" panose="02040503050406030204" pitchFamily="18" charset="0"/>
                                  </a:rPr>
                                  <m:t>0,</m:t>
                                </m:r>
                                <m:r>
                                  <m:rPr>
                                    <m:nor/>
                                  </m:rPr>
                                  <a:rPr lang="zh-CN" altLang="en-US" i="1">
                                    <a:latin typeface="Cambria Math" panose="02040503050406030204" pitchFamily="18" charset="0"/>
                                  </a:rPr>
                                  <m:t>                   </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𝑑</m:t>
                                </m:r>
                              </m:e>
                            </m:mr>
                          </m:m>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082580" y="3960594"/>
                <a:ext cx="2186881" cy="71019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6415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42" presetClass="entr" presetSubtype="0" fill="hold" grpId="0" nodeType="after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606551" y="95238"/>
            <a:ext cx="8643848" cy="812530"/>
          </a:xfrm>
        </p:spPr>
        <p:txBody>
          <a:bodyPr/>
          <a:lstStyle/>
          <a:p>
            <a:r>
              <a:rPr lang="en-US" altLang="zh-CN" dirty="0">
                <a:latin typeface="Times New Roman" panose="02020603050405020304" pitchFamily="18" charset="0"/>
                <a:cs typeface="Times New Roman" panose="02020603050405020304" pitchFamily="18" charset="0"/>
              </a:rPr>
              <a:t>Feature Extraction</a:t>
            </a:r>
            <a:br>
              <a:rPr lang="en-US" altLang="zh-CN"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Loss Function</a:t>
            </a:r>
            <a:endParaRPr lang="zh-CN" altLang="en-US" sz="2400" dirty="0">
              <a:latin typeface="Times New Roman" panose="02020603050405020304" pitchFamily="18" charset="0"/>
              <a:cs typeface="Times New Roman" panose="02020603050405020304" pitchFamily="18" charset="0"/>
            </a:endParaRPr>
          </a:p>
        </p:txBody>
      </p:sp>
      <p:sp>
        <p:nvSpPr>
          <p:cNvPr id="4" name="文本框 3"/>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3.5</a:t>
            </a:r>
            <a:endParaRPr lang="zh-CN" altLang="en-US" sz="3600" b="1" dirty="0">
              <a:solidFill>
                <a:schemeClr val="bg1"/>
              </a:solidFill>
            </a:endParaRPr>
          </a:p>
        </p:txBody>
      </p:sp>
      <p:sp>
        <p:nvSpPr>
          <p:cNvPr id="2" name="矩形 1"/>
          <p:cNvSpPr/>
          <p:nvPr/>
        </p:nvSpPr>
        <p:spPr>
          <a:xfrm>
            <a:off x="864865" y="1277121"/>
            <a:ext cx="2285819" cy="376065"/>
          </a:xfrm>
          <a:prstGeom prst="rect">
            <a:avLst/>
          </a:prstGeom>
        </p:spPr>
        <p:txBody>
          <a:bodyPr wrap="none">
            <a:spAutoFit/>
          </a:bodyPr>
          <a:lstStyle/>
          <a:p>
            <a:pPr marL="342900" lvl="0" indent="-342900" algn="just">
              <a:lnSpc>
                <a:spcPts val="2200"/>
              </a:lnSpc>
              <a:spcAft>
                <a:spcPts val="0"/>
              </a:spcAft>
              <a:buFont typeface="Wingdings" panose="05000000000000000000" pitchFamily="2" charset="2"/>
              <a:buChar char=""/>
            </a:pPr>
            <a:r>
              <a:rPr lang="en-US" altLang="zh-CN" sz="2400" b="1" kern="100" dirty="0" err="1">
                <a:latin typeface="Times New Roman" panose="02020603050405020304" pitchFamily="18" charset="0"/>
                <a:ea typeface="宋体" panose="02010600030101010101" pitchFamily="2" charset="-122"/>
              </a:rPr>
              <a:t>Triptlet</a:t>
            </a:r>
            <a:r>
              <a:rPr lang="en-US" altLang="zh-CN" sz="2400" b="1" kern="100" dirty="0">
                <a:latin typeface="Times New Roman" panose="02020603050405020304" pitchFamily="18" charset="0"/>
                <a:ea typeface="宋体" panose="02010600030101010101" pitchFamily="2" charset="-122"/>
              </a:rPr>
              <a:t> Loss </a:t>
            </a:r>
            <a:endParaRPr lang="zh-CN" altLang="zh-CN" kern="100" dirty="0">
              <a:effectLst/>
              <a:latin typeface="Times New Roman" panose="02020603050405020304" pitchFamily="18" charset="0"/>
              <a:ea typeface="宋体" panose="02010600030101010101" pitchFamily="2" charset="-122"/>
            </a:endParaRPr>
          </a:p>
        </p:txBody>
      </p:sp>
      <p:pic>
        <p:nvPicPr>
          <p:cNvPr id="12" name="图片 11" descr="C:\Users\AAAAA\AppData\Roaming\Tencent\Users\534860412\QQ\WinTemp\RichOle\5I6YZCT2`(RR}R`Q8S%WB)R.png"/>
          <p:cNvPicPr/>
          <p:nvPr/>
        </p:nvPicPr>
        <p:blipFill>
          <a:blip r:embed="rId2">
            <a:extLst>
              <a:ext uri="{28A0092B-C50C-407E-A947-70E740481C1C}">
                <a14:useLocalDpi xmlns:a14="http://schemas.microsoft.com/office/drawing/2010/main" val="0"/>
              </a:ext>
            </a:extLst>
          </a:blip>
          <a:srcRect/>
          <a:stretch>
            <a:fillRect/>
          </a:stretch>
        </p:blipFill>
        <p:spPr bwMode="auto">
          <a:xfrm>
            <a:off x="3522950" y="1829617"/>
            <a:ext cx="5229225" cy="1619250"/>
          </a:xfrm>
          <a:prstGeom prst="rect">
            <a:avLst/>
          </a:prstGeom>
          <a:noFill/>
          <a:ln>
            <a:noFill/>
          </a:ln>
        </p:spPr>
      </p:pic>
      <p:sp>
        <p:nvSpPr>
          <p:cNvPr id="6" name="矩形 5"/>
          <p:cNvSpPr/>
          <p:nvPr/>
        </p:nvSpPr>
        <p:spPr>
          <a:xfrm>
            <a:off x="3671453" y="3447952"/>
            <a:ext cx="6096000" cy="338554"/>
          </a:xfrm>
          <a:prstGeom prst="rect">
            <a:avLst/>
          </a:prstGeom>
        </p:spPr>
        <p:txBody>
          <a:bodyPr>
            <a:spAutoFit/>
          </a:bodyPr>
          <a:lstStyle/>
          <a:p>
            <a:r>
              <a:rPr lang="en-US" altLang="zh-CN" sz="1600" kern="100" dirty="0">
                <a:latin typeface="Times New Roman" panose="02020603050405020304" pitchFamily="18" charset="0"/>
                <a:ea typeface="宋体" panose="02010600030101010101" pitchFamily="2" charset="-122"/>
              </a:rPr>
              <a:t>Figure 3.7 The visualization of learning objectives of Triplet Loss</a:t>
            </a:r>
            <a:endParaRPr lang="zh-CN" altLang="en-US" sz="1600" dirty="0"/>
          </a:p>
        </p:txBody>
      </p:sp>
      <mc:AlternateContent xmlns:mc="http://schemas.openxmlformats.org/markup-compatibility/2006" xmlns:a14="http://schemas.microsoft.com/office/drawing/2010/main">
        <mc:Choice Requires="a14">
          <p:sp>
            <p:nvSpPr>
              <p:cNvPr id="8" name="矩形 7"/>
              <p:cNvSpPr/>
              <p:nvPr/>
            </p:nvSpPr>
            <p:spPr>
              <a:xfrm>
                <a:off x="1208285" y="4006253"/>
                <a:ext cx="9858553" cy="13985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𝐵𝐻</m:t>
                              </m:r>
                            </m:sub>
                          </m:sSub>
                          <m:r>
                            <a:rPr lang="zh-CN" altLang="en-US" i="0">
                              <a:latin typeface="Cambria Math" panose="02040503050406030204" pitchFamily="18" charset="0"/>
                            </a:rPr>
                            <m:t>(</m:t>
                          </m:r>
                          <m:r>
                            <a:rPr lang="zh-CN" altLang="en-US" i="1">
                              <a:latin typeface="Cambria Math" panose="02040503050406030204" pitchFamily="18" charset="0"/>
                            </a:rPr>
                            <m:t>𝜃</m:t>
                          </m:r>
                          <m:r>
                            <a:rPr lang="zh-CN" altLang="en-US" i="0">
                              <a:latin typeface="Cambria Math" panose="02040503050406030204" pitchFamily="18" charset="0"/>
                            </a:rPr>
                            <m:t>;</m:t>
                          </m:r>
                          <m:r>
                            <a:rPr lang="zh-CN" altLang="en-US" i="1">
                              <a:latin typeface="Cambria Math" panose="02040503050406030204" pitchFamily="18" charset="0"/>
                            </a:rPr>
                            <m:t>𝑋</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𝑙</m:t>
                              </m:r>
                              <m:r>
                                <a:rPr lang="zh-CN" altLang="en-US" i="0">
                                  <a:latin typeface="Cambria Math" panose="02040503050406030204" pitchFamily="18" charset="0"/>
                                </a:rPr>
                                <m:t>=1</m:t>
                              </m:r>
                            </m:sub>
                            <m:sup>
                              <m:r>
                                <a:rPr lang="zh-CN" altLang="en-US" i="1">
                                  <a:latin typeface="Cambria Math" panose="02040503050406030204" pitchFamily="18" charset="0"/>
                                </a:rPr>
                                <m:t>𝑃</m:t>
                              </m:r>
                            </m:sup>
                            <m:e>
                              <m:d>
                                <m:dPr>
                                  <m:begChr m:val="["/>
                                  <m:endChr m:val=""/>
                                  <m:ctrlPr>
                                    <a:rPr lang="zh-CN" altLang="en-US" i="1">
                                      <a:latin typeface="Cambria Math" panose="02040503050406030204" pitchFamily="18" charset="0"/>
                                    </a:rPr>
                                  </m:ctrlPr>
                                </m:dPr>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𝛼</m:t>
                                      </m:r>
                                      <m:r>
                                        <a:rPr lang="zh-CN" altLang="en-US" i="0">
                                          <a:latin typeface="Cambria Math" panose="02040503050406030204" pitchFamily="18" charset="0"/>
                                        </a:rPr>
                                        <m:t>=1</m:t>
                                      </m:r>
                                    </m:sub>
                                    <m:sup>
                                      <m:r>
                                        <a:rPr lang="zh-CN" altLang="en-US" i="1">
                                          <a:latin typeface="Cambria Math" panose="02040503050406030204" pitchFamily="18" charset="0"/>
                                        </a:rPr>
                                        <m:t>𝐾</m:t>
                                      </m:r>
                                    </m:sup>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𝑚</m:t>
                                          </m:r>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𝑝</m:t>
                                              </m:r>
                                              <m:r>
                                                <a:rPr lang="zh-CN" altLang="en-US" i="0">
                                                  <a:latin typeface="Cambria Math" panose="02040503050406030204" pitchFamily="18" charset="0"/>
                                                </a:rPr>
                                                <m:t>=1...</m:t>
                                              </m:r>
                                              <m:r>
                                                <a:rPr lang="zh-CN" altLang="en-US" i="1">
                                                  <a:latin typeface="Cambria Math" panose="02040503050406030204" pitchFamily="18" charset="0"/>
                                                </a:rPr>
                                                <m:t>𝐾</m:t>
                                              </m:r>
                                            </m:lim>
                                          </m:limLow>
                                        </m:e>
                                      </m:d>
                                    </m:e>
                                  </m:nary>
                                </m:e>
                              </m:d>
                            </m:e>
                          </m:nary>
                          <m:r>
                            <a:rPr lang="zh-CN" altLang="en-US" i="1">
                              <a:latin typeface="Cambria Math" panose="02040503050406030204" pitchFamily="18" charset="0"/>
                            </a:rPr>
                            <m:t>𝐷</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𝜃</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𝛼</m:t>
                              </m:r>
                            </m:sub>
                            <m:sup>
                              <m:r>
                                <a:rPr lang="zh-CN" altLang="en-US" i="1">
                                  <a:latin typeface="Cambria Math" panose="02040503050406030204" pitchFamily="18" charset="0"/>
                                </a:rPr>
                                <m:t>𝑖</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𝜃</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𝑝</m:t>
                              </m:r>
                            </m:sub>
                            <m:sup>
                              <m:r>
                                <a:rPr lang="zh-CN" altLang="en-US" i="1">
                                  <a:latin typeface="Cambria Math" panose="02040503050406030204" pitchFamily="18" charset="0"/>
                                </a:rPr>
                                <m:t>𝑖</m:t>
                              </m:r>
                            </m:sup>
                          </m:sSubSup>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min</m:t>
                              </m:r>
                            </m:e>
                            <m:lim>
                              <m:m>
                                <m:mPr>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𝑗</m:t>
                                    </m:r>
                                    <m:r>
                                      <a:rPr lang="zh-CN" altLang="en-US" i="0">
                                        <a:latin typeface="Cambria Math" panose="02040503050406030204" pitchFamily="18" charset="0"/>
                                      </a:rPr>
                                      <m:t>=1...</m:t>
                                    </m:r>
                                    <m:r>
                                      <a:rPr lang="zh-CN" altLang="en-US" i="1">
                                        <a:latin typeface="Cambria Math" panose="02040503050406030204" pitchFamily="18" charset="0"/>
                                      </a:rPr>
                                      <m:t>𝑃</m:t>
                                    </m:r>
                                  </m:e>
                                </m:mr>
                                <m:mr>
                                  <m:e>
                                    <m:r>
                                      <a:rPr lang="zh-CN" altLang="en-US" i="1">
                                        <a:latin typeface="Cambria Math" panose="02040503050406030204" pitchFamily="18" charset="0"/>
                                      </a:rPr>
                                      <m:t>𝑛</m:t>
                                    </m:r>
                                    <m:r>
                                      <a:rPr lang="zh-CN" altLang="en-US" i="0">
                                        <a:latin typeface="Cambria Math" panose="02040503050406030204" pitchFamily="18" charset="0"/>
                                      </a:rPr>
                                      <m:t>=1...</m:t>
                                    </m:r>
                                    <m:r>
                                      <a:rPr lang="zh-CN" altLang="en-US" i="1">
                                        <a:latin typeface="Cambria Math" panose="02040503050406030204" pitchFamily="18" charset="0"/>
                                      </a:rPr>
                                      <m:t>𝐾</m:t>
                                    </m:r>
                                  </m:e>
                                </m:mr>
                                <m:mr>
                                  <m:e>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𝑖</m:t>
                                    </m:r>
                                  </m:e>
                                </m:mr>
                              </m:m>
                            </m:lim>
                          </m:limLow>
                          <m:r>
                            <a:rPr lang="zh-CN" altLang="en-US" i="1">
                              <a:latin typeface="Cambria Math" panose="02040503050406030204" pitchFamily="18" charset="0"/>
                            </a:rPr>
                            <m:t>𝐷</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𝜃</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𝛼</m:t>
                              </m:r>
                            </m:sub>
                            <m:sup>
                              <m:r>
                                <a:rPr lang="zh-CN" altLang="en-US" i="1">
                                  <a:latin typeface="Cambria Math" panose="02040503050406030204" pitchFamily="18" charset="0"/>
                                </a:rPr>
                                <m:t>𝑖</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𝜃</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𝑛</m:t>
                              </m:r>
                            </m:sub>
                            <m:sup>
                              <m:r>
                                <a:rPr lang="zh-CN" altLang="en-US" i="1">
                                  <a:latin typeface="Cambria Math" panose="02040503050406030204" pitchFamily="18" charset="0"/>
                                </a:rPr>
                                <m:t>𝑗</m:t>
                              </m:r>
                            </m:sup>
                          </m:sSubSup>
                          <m:r>
                            <a:rPr lang="zh-CN" altLang="en-US" i="0">
                              <a:latin typeface="Cambria Math" panose="02040503050406030204" pitchFamily="18" charset="0"/>
                            </a:rPr>
                            <m:t>))]</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208285" y="4006253"/>
                <a:ext cx="9858553" cy="139858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9990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00" dirty="0">
                <a:latin typeface="Times New Roman" panose="02020603050405020304" pitchFamily="18" charset="0"/>
                <a:ea typeface="宋体" panose="02010600030101010101" pitchFamily="2" charset="-122"/>
              </a:rPr>
              <a:t>Model framework</a:t>
            </a:r>
            <a:endParaRPr lang="zh-CN" altLang="en-US" dirty="0"/>
          </a:p>
        </p:txBody>
      </p:sp>
      <p:pic>
        <p:nvPicPr>
          <p:cNvPr id="3" name="图片 2" descr="C:\Users\AAAAA\AppData\Local\Temp\1558504892(1).png"/>
          <p:cNvPicPr/>
          <p:nvPr/>
        </p:nvPicPr>
        <p:blipFill>
          <a:blip r:embed="rId2">
            <a:extLst>
              <a:ext uri="{28A0092B-C50C-407E-A947-70E740481C1C}">
                <a14:useLocalDpi xmlns:a14="http://schemas.microsoft.com/office/drawing/2010/main" val="0"/>
              </a:ext>
            </a:extLst>
          </a:blip>
          <a:srcRect/>
          <a:stretch>
            <a:fillRect/>
          </a:stretch>
        </p:blipFill>
        <p:spPr bwMode="auto">
          <a:xfrm>
            <a:off x="2265663" y="1051460"/>
            <a:ext cx="7114939" cy="4490697"/>
          </a:xfrm>
          <a:prstGeom prst="rect">
            <a:avLst/>
          </a:prstGeom>
          <a:noFill/>
          <a:ln>
            <a:noFill/>
          </a:ln>
        </p:spPr>
      </p:pic>
      <p:sp>
        <p:nvSpPr>
          <p:cNvPr id="4" name="矩形 3"/>
          <p:cNvSpPr/>
          <p:nvPr/>
        </p:nvSpPr>
        <p:spPr>
          <a:xfrm>
            <a:off x="3718894" y="5549875"/>
            <a:ext cx="4419158" cy="400110"/>
          </a:xfrm>
          <a:prstGeom prst="rect">
            <a:avLst/>
          </a:prstGeom>
        </p:spPr>
        <p:txBody>
          <a:bodyPr wrap="none">
            <a:spAutoFit/>
          </a:bodyPr>
          <a:lstStyle/>
          <a:p>
            <a:pPr algn="ctr">
              <a:lnSpc>
                <a:spcPct val="125000"/>
              </a:lnSpc>
            </a:pPr>
            <a:r>
              <a:rPr lang="en-US" altLang="zh-CN" sz="1600" kern="100" dirty="0">
                <a:latin typeface="Times New Roman" panose="02020603050405020304" pitchFamily="18" charset="0"/>
                <a:ea typeface="Times New Roman" panose="02020603050405020304" pitchFamily="18" charset="0"/>
                <a:cs typeface="Times New Roman" panose="02020603050405020304" pitchFamily="18" charset="0"/>
              </a:rPr>
              <a:t>Figure 3-1 The framework of the this work’s model</a:t>
            </a:r>
            <a:endParaRPr lang="zh-CN" altLang="zh-CN" sz="1600"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矩形 5"/>
          <p:cNvSpPr/>
          <p:nvPr/>
        </p:nvSpPr>
        <p:spPr>
          <a:xfrm>
            <a:off x="6918852" y="943002"/>
            <a:ext cx="2654639" cy="94121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2540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53" presetClass="entr" presetSubtype="16" fill="hold" grpId="0" nodeType="after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a:extLst>
              <a:ext uri="{FF2B5EF4-FFF2-40B4-BE49-F238E27FC236}">
                <a16:creationId xmlns:a16="http://schemas.microsoft.com/office/drawing/2014/main" id="{B7792EE0-0A94-4B1A-89B0-B8AEF3BFFF8B}"/>
              </a:ext>
            </a:extLst>
          </p:cNvPr>
          <p:cNvSpPr txBox="1"/>
          <p:nvPr/>
        </p:nvSpPr>
        <p:spPr bwMode="auto">
          <a:xfrm>
            <a:off x="4288773" y="865360"/>
            <a:ext cx="861774" cy="5243358"/>
          </a:xfrm>
          <a:prstGeom prst="rect">
            <a:avLst/>
          </a:prstGeom>
          <a:noFill/>
        </p:spPr>
        <p:txBody>
          <a:bodyPr vert="eaVert" wrap="none">
            <a:spAutoFit/>
          </a:bodyPr>
          <a:lstStyle/>
          <a:p>
            <a:pPr algn="ctr">
              <a:defRPr/>
            </a:pPr>
            <a:r>
              <a:rPr lang="zh-CN" altLang="en-US" sz="4400" b="1" spc="200" dirty="0">
                <a:solidFill>
                  <a:schemeClr val="tx2"/>
                </a:solidFill>
                <a:cs typeface="+mn-ea"/>
                <a:sym typeface="+mn-lt"/>
              </a:rPr>
              <a:t>目录 </a:t>
            </a:r>
            <a:r>
              <a:rPr lang="en-US" altLang="zh-CN" sz="4400" b="1" spc="200" dirty="0">
                <a:solidFill>
                  <a:schemeClr val="tx2"/>
                </a:solidFill>
                <a:latin typeface="+mn-ea"/>
                <a:cs typeface="+mn-ea"/>
                <a:sym typeface="+mn-lt"/>
              </a:rPr>
              <a:t>|</a:t>
            </a:r>
            <a:r>
              <a:rPr lang="en-US" altLang="zh-CN" sz="4400" b="1" spc="200" dirty="0">
                <a:solidFill>
                  <a:schemeClr val="tx2"/>
                </a:solidFill>
                <a:cs typeface="+mn-ea"/>
                <a:sym typeface="+mn-lt"/>
              </a:rPr>
              <a:t> </a:t>
            </a:r>
            <a:r>
              <a:rPr lang="en-US" altLang="zh-CN" sz="4400" b="1" spc="200" dirty="0">
                <a:cs typeface="+mn-ea"/>
                <a:sym typeface="+mn-lt"/>
              </a:rPr>
              <a:t>CONTENTS</a:t>
            </a:r>
          </a:p>
        </p:txBody>
      </p:sp>
      <p:grpSp>
        <p:nvGrpSpPr>
          <p:cNvPr id="2" name="组合 1"/>
          <p:cNvGrpSpPr/>
          <p:nvPr/>
        </p:nvGrpSpPr>
        <p:grpSpPr>
          <a:xfrm>
            <a:off x="5418295" y="1104006"/>
            <a:ext cx="5215856" cy="4766065"/>
            <a:chOff x="6597449" y="1148208"/>
            <a:chExt cx="5215855" cy="4766065"/>
          </a:xfrm>
        </p:grpSpPr>
        <p:grpSp>
          <p:nvGrpSpPr>
            <p:cNvPr id="3" name="组合 2"/>
            <p:cNvGrpSpPr/>
            <p:nvPr/>
          </p:nvGrpSpPr>
          <p:grpSpPr>
            <a:xfrm>
              <a:off x="6597449" y="1148208"/>
              <a:ext cx="2550254" cy="620713"/>
              <a:chOff x="5855427" y="1647453"/>
              <a:chExt cx="2550254" cy="620713"/>
            </a:xfrm>
          </p:grpSpPr>
          <p:sp>
            <p:nvSpPr>
              <p:cNvPr id="5" name="文本框 4">
                <a:extLst>
                  <a:ext uri="{FF2B5EF4-FFF2-40B4-BE49-F238E27FC236}">
                    <a16:creationId xmlns:a16="http://schemas.microsoft.com/office/drawing/2014/main" id="{41B256AE-680D-4CCC-B51F-B69BF45F0365}"/>
                  </a:ext>
                </a:extLst>
              </p:cNvPr>
              <p:cNvSpPr txBox="1"/>
              <p:nvPr/>
            </p:nvSpPr>
            <p:spPr>
              <a:xfrm>
                <a:off x="6549852" y="1696200"/>
                <a:ext cx="1855829" cy="461665"/>
              </a:xfrm>
              <a:prstGeom prst="rect">
                <a:avLst/>
              </a:prstGeom>
              <a:noFill/>
            </p:spPr>
            <p:txBody>
              <a:bodyPr wrap="none">
                <a:spAutoFit/>
              </a:bodyPr>
              <a:lstStyle/>
              <a:p>
                <a:pPr lvl="0">
                  <a:defRPr/>
                </a:pP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endPar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3" name="椭圆 3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b="1" dirty="0"/>
                  <a:t>1</a:t>
                </a:r>
                <a:endParaRPr lang="zh-CN" altLang="en-US" sz="3200" b="1" dirty="0"/>
              </a:p>
            </p:txBody>
          </p:sp>
        </p:grpSp>
        <p:grpSp>
          <p:nvGrpSpPr>
            <p:cNvPr id="71" name="组合 70"/>
            <p:cNvGrpSpPr/>
            <p:nvPr/>
          </p:nvGrpSpPr>
          <p:grpSpPr>
            <a:xfrm>
              <a:off x="6597449" y="2185044"/>
              <a:ext cx="2769031" cy="620713"/>
              <a:chOff x="5855427" y="1647453"/>
              <a:chExt cx="2769031" cy="620713"/>
            </a:xfrm>
          </p:grpSpPr>
          <p:sp>
            <p:nvSpPr>
              <p:cNvPr id="72" name="文本框 71">
                <a:extLst>
                  <a:ext uri="{FF2B5EF4-FFF2-40B4-BE49-F238E27FC236}">
                    <a16:creationId xmlns:a16="http://schemas.microsoft.com/office/drawing/2014/main" id="{41B256AE-680D-4CCC-B51F-B69BF45F0365}"/>
                  </a:ext>
                </a:extLst>
              </p:cNvPr>
              <p:cNvSpPr txBox="1"/>
              <p:nvPr/>
            </p:nvSpPr>
            <p:spPr>
              <a:xfrm>
                <a:off x="6549852" y="1696200"/>
                <a:ext cx="2074606" cy="461665"/>
              </a:xfrm>
              <a:prstGeom prst="rect">
                <a:avLst/>
              </a:prstGeom>
              <a:noFill/>
            </p:spPr>
            <p:txBody>
              <a:bodyPr wrap="none">
                <a:spAutoFit/>
              </a:bodyPr>
              <a:lstStyle/>
              <a:p>
                <a:pPr lvl="0">
                  <a:defRPr/>
                </a:pP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Related works</a:t>
                </a:r>
                <a:endPar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3" name="椭圆 7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b="1" dirty="0"/>
                  <a:t>2</a:t>
                </a:r>
                <a:endParaRPr lang="zh-CN" altLang="en-US" sz="3200" b="1" dirty="0"/>
              </a:p>
            </p:txBody>
          </p:sp>
        </p:grpSp>
        <p:grpSp>
          <p:nvGrpSpPr>
            <p:cNvPr id="75" name="组合 74"/>
            <p:cNvGrpSpPr/>
            <p:nvPr/>
          </p:nvGrpSpPr>
          <p:grpSpPr>
            <a:xfrm>
              <a:off x="6597449" y="3221216"/>
              <a:ext cx="4761565" cy="620713"/>
              <a:chOff x="5855427" y="1647453"/>
              <a:chExt cx="4761565" cy="620713"/>
            </a:xfrm>
          </p:grpSpPr>
          <p:sp>
            <p:nvSpPr>
              <p:cNvPr id="76" name="文本框 75">
                <a:extLst>
                  <a:ext uri="{FF2B5EF4-FFF2-40B4-BE49-F238E27FC236}">
                    <a16:creationId xmlns:a16="http://schemas.microsoft.com/office/drawing/2014/main" id="{41B256AE-680D-4CCC-B51F-B69BF45F0365}"/>
                  </a:ext>
                </a:extLst>
              </p:cNvPr>
              <p:cNvSpPr txBox="1"/>
              <p:nvPr/>
            </p:nvSpPr>
            <p:spPr>
              <a:xfrm>
                <a:off x="6549854" y="1696200"/>
                <a:ext cx="4067138" cy="461665"/>
              </a:xfrm>
              <a:prstGeom prst="rect">
                <a:avLst/>
              </a:prstGeom>
              <a:noFill/>
            </p:spPr>
            <p:txBody>
              <a:bodyPr wrap="none">
                <a:spAutoFit/>
              </a:bodyPr>
              <a:lstStyle/>
              <a:p>
                <a:pPr lvl="0">
                  <a:defRPr/>
                </a:pP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Global and Local based </a:t>
                </a:r>
                <a:r>
                  <a:rPr lang="en-US" altLang="zh-CN" sz="2400"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ReID</a:t>
                </a:r>
                <a:endPar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7" name="椭圆 76">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b="1" dirty="0"/>
                  <a:t>3</a:t>
                </a:r>
                <a:endParaRPr lang="zh-CN" altLang="en-US" sz="3200" b="1" dirty="0"/>
              </a:p>
            </p:txBody>
          </p:sp>
        </p:grpSp>
        <p:grpSp>
          <p:nvGrpSpPr>
            <p:cNvPr id="79" name="组合 78"/>
            <p:cNvGrpSpPr/>
            <p:nvPr/>
          </p:nvGrpSpPr>
          <p:grpSpPr>
            <a:xfrm>
              <a:off x="6597449" y="4257388"/>
              <a:ext cx="5215855" cy="620713"/>
              <a:chOff x="5855427" y="1647453"/>
              <a:chExt cx="5215855" cy="620713"/>
            </a:xfrm>
          </p:grpSpPr>
          <p:sp>
            <p:nvSpPr>
              <p:cNvPr id="80" name="文本框 79">
                <a:extLst>
                  <a:ext uri="{FF2B5EF4-FFF2-40B4-BE49-F238E27FC236}">
                    <a16:creationId xmlns:a16="http://schemas.microsoft.com/office/drawing/2014/main" id="{41B256AE-680D-4CCC-B51F-B69BF45F0365}"/>
                  </a:ext>
                </a:extLst>
              </p:cNvPr>
              <p:cNvSpPr txBox="1"/>
              <p:nvPr/>
            </p:nvSpPr>
            <p:spPr>
              <a:xfrm>
                <a:off x="6549852" y="1696200"/>
                <a:ext cx="4521430" cy="461665"/>
              </a:xfrm>
              <a:prstGeom prst="rect">
                <a:avLst/>
              </a:prstGeom>
              <a:noFill/>
            </p:spPr>
            <p:txBody>
              <a:bodyPr wrap="none">
                <a:spAutoFit/>
              </a:bodyPr>
              <a:lstStyle/>
              <a:p>
                <a:pPr>
                  <a:defRPr/>
                </a:pP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Experiment Results and Analysis</a:t>
                </a:r>
                <a:endPar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81" name="椭圆 80">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b="1" dirty="0"/>
                  <a:t>4</a:t>
                </a:r>
                <a:endParaRPr lang="zh-CN" altLang="en-US" sz="3200" b="1" dirty="0"/>
              </a:p>
            </p:txBody>
          </p:sp>
        </p:grpSp>
        <p:grpSp>
          <p:nvGrpSpPr>
            <p:cNvPr id="17" name="组合 16"/>
            <p:cNvGrpSpPr/>
            <p:nvPr/>
          </p:nvGrpSpPr>
          <p:grpSpPr>
            <a:xfrm>
              <a:off x="6597449" y="5293560"/>
              <a:ext cx="4078686" cy="620713"/>
              <a:chOff x="5855427" y="1647453"/>
              <a:chExt cx="4078686" cy="620713"/>
            </a:xfrm>
          </p:grpSpPr>
          <p:sp>
            <p:nvSpPr>
              <p:cNvPr id="18" name="文本框 17">
                <a:extLst>
                  <a:ext uri="{FF2B5EF4-FFF2-40B4-BE49-F238E27FC236}">
                    <a16:creationId xmlns:a16="http://schemas.microsoft.com/office/drawing/2014/main" id="{41B256AE-680D-4CCC-B51F-B69BF45F0365}"/>
                  </a:ext>
                </a:extLst>
              </p:cNvPr>
              <p:cNvSpPr txBox="1"/>
              <p:nvPr/>
            </p:nvSpPr>
            <p:spPr>
              <a:xfrm>
                <a:off x="6549854" y="1696200"/>
                <a:ext cx="3384259" cy="461665"/>
              </a:xfrm>
              <a:prstGeom prst="rect">
                <a:avLst/>
              </a:prstGeom>
              <a:noFill/>
            </p:spPr>
            <p:txBody>
              <a:bodyPr wrap="none">
                <a:spAutoFit/>
              </a:bodyPr>
              <a:lstStyle/>
              <a:p>
                <a:pPr lvl="0">
                  <a:defRPr/>
                </a:pPr>
                <a:r>
                  <a:rPr lang="en-US"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Conclusion and Outlook</a:t>
                </a:r>
                <a:endParaRPr lang="zh-CN" altLang="en-US"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9" name="椭圆 18">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b="1" dirty="0"/>
                  <a:t>5</a:t>
                </a:r>
                <a:endParaRPr lang="zh-CN" altLang="en-US" sz="3200" b="1" dirty="0"/>
              </a:p>
            </p:txBody>
          </p:sp>
        </p:grpSp>
      </p:grpSp>
    </p:spTree>
    <p:extLst>
      <p:ext uri="{BB962C8B-B14F-4D97-AF65-F5344CB8AC3E}">
        <p14:creationId xmlns:p14="http://schemas.microsoft.com/office/powerpoint/2010/main" val="31663811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anim calcmode="lin" valueType="num">
                                      <p:cBhvr>
                                        <p:cTn id="8" dur="500" fill="hold"/>
                                        <p:tgtEl>
                                          <p:spTgt spid="68"/>
                                        </p:tgtEl>
                                        <p:attrNameLst>
                                          <p:attrName>ppt_x</p:attrName>
                                        </p:attrNameLst>
                                      </p:cBhvr>
                                      <p:tavLst>
                                        <p:tav tm="0">
                                          <p:val>
                                            <p:strVal val="#ppt_x"/>
                                          </p:val>
                                        </p:tav>
                                        <p:tav tm="100000">
                                          <p:val>
                                            <p:strVal val="#ppt_x"/>
                                          </p:val>
                                        </p:tav>
                                      </p:tavLst>
                                    </p:anim>
                                    <p:anim calcmode="lin" valueType="num">
                                      <p:cBhvr>
                                        <p:cTn id="9" dur="5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1" y="261437"/>
            <a:ext cx="8643848" cy="480131"/>
          </a:xfrm>
        </p:spPr>
        <p:txBody>
          <a:bodyPr/>
          <a:lstStyle/>
          <a:p>
            <a:r>
              <a:rPr lang="en-US" altLang="zh-CN" dirty="0">
                <a:latin typeface="Times New Roman" panose="02020603050405020304" pitchFamily="18" charset="0"/>
                <a:cs typeface="Times New Roman" panose="02020603050405020304" pitchFamily="18" charset="0"/>
              </a:rPr>
              <a:t>Feature Matching</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3.6</a:t>
            </a:r>
            <a:endParaRPr lang="zh-CN" altLang="en-US" sz="3600" b="1" dirty="0">
              <a:solidFill>
                <a:schemeClr val="bg1"/>
              </a:solidFill>
            </a:endParaRPr>
          </a:p>
        </p:txBody>
      </p:sp>
      <p:sp>
        <p:nvSpPr>
          <p:cNvPr id="4" name="矩形 3"/>
          <p:cNvSpPr/>
          <p:nvPr/>
        </p:nvSpPr>
        <p:spPr>
          <a:xfrm>
            <a:off x="585045" y="1163587"/>
            <a:ext cx="2516266" cy="376065"/>
          </a:xfrm>
          <a:prstGeom prst="rect">
            <a:avLst/>
          </a:prstGeom>
        </p:spPr>
        <p:txBody>
          <a:bodyPr wrap="none">
            <a:spAutoFit/>
          </a:bodyPr>
          <a:lstStyle/>
          <a:p>
            <a:pPr marL="342900" lvl="0" indent="-342900" algn="just">
              <a:lnSpc>
                <a:spcPts val="2200"/>
              </a:lnSpc>
              <a:spcAft>
                <a:spcPts val="0"/>
              </a:spcAft>
              <a:buFont typeface="Wingdings" panose="05000000000000000000" pitchFamily="2" charset="2"/>
              <a:buChar char=""/>
            </a:pP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Feature Fusion</a:t>
            </a:r>
            <a:endParaRPr lang="zh-CN" altLang="zh-CN" kern="100" dirty="0">
              <a:effectLst/>
              <a:latin typeface="Times New Roman" panose="02020603050405020304" pitchFamily="18" charset="0"/>
              <a:ea typeface="宋体" panose="02010600030101010101" pitchFamily="2" charset="-122"/>
            </a:endParaRPr>
          </a:p>
        </p:txBody>
      </p:sp>
      <p:pic>
        <p:nvPicPr>
          <p:cNvPr id="5" name="图片 4" descr="C:\Users\AAAAA\AppData\Roaming\Tencent\Users\534860412\QQ\WinTemp\RichOle\`BK}NI76)7W$%HD6`UW[58L.png"/>
          <p:cNvPicPr/>
          <p:nvPr/>
        </p:nvPicPr>
        <p:blipFill>
          <a:blip r:embed="rId2">
            <a:extLst>
              <a:ext uri="{28A0092B-C50C-407E-A947-70E740481C1C}">
                <a14:useLocalDpi xmlns:a14="http://schemas.microsoft.com/office/drawing/2010/main" val="0"/>
              </a:ext>
            </a:extLst>
          </a:blip>
          <a:srcRect/>
          <a:stretch>
            <a:fillRect/>
          </a:stretch>
        </p:blipFill>
        <p:spPr bwMode="auto">
          <a:xfrm>
            <a:off x="1502165" y="1722007"/>
            <a:ext cx="9338540" cy="1672357"/>
          </a:xfrm>
          <a:prstGeom prst="rect">
            <a:avLst/>
          </a:prstGeom>
          <a:noFill/>
          <a:ln>
            <a:noFill/>
          </a:ln>
        </p:spPr>
      </p:pic>
      <p:sp>
        <p:nvSpPr>
          <p:cNvPr id="6" name="矩形 5"/>
          <p:cNvSpPr/>
          <p:nvPr/>
        </p:nvSpPr>
        <p:spPr>
          <a:xfrm>
            <a:off x="3784338" y="3594737"/>
            <a:ext cx="4013726" cy="371255"/>
          </a:xfrm>
          <a:prstGeom prst="rect">
            <a:avLst/>
          </a:prstGeom>
        </p:spPr>
        <p:txBody>
          <a:bodyPr wrap="none">
            <a:spAutoFit/>
          </a:bodyPr>
          <a:lstStyle/>
          <a:p>
            <a:pPr algn="ctr">
              <a:lnSpc>
                <a:spcPct val="125000"/>
              </a:lnSpc>
              <a:spcAft>
                <a:spcPts val="0"/>
              </a:spcAft>
            </a:pPr>
            <a:r>
              <a:rPr lang="en-US" altLang="zh-CN" sz="1600" kern="100" dirty="0">
                <a:latin typeface="Times New Roman" panose="02020603050405020304" pitchFamily="18" charset="0"/>
                <a:ea typeface="Times New Roman" panose="02020603050405020304" pitchFamily="18" charset="0"/>
                <a:cs typeface="Times New Roman" panose="02020603050405020304" pitchFamily="18" charset="0"/>
              </a:rPr>
              <a:t>Figure 3-8 The code example of feature fusion</a:t>
            </a:r>
            <a:endParaRPr lang="zh-CN" altLang="zh-CN" sz="1600"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矩形 6"/>
          <p:cNvSpPr/>
          <p:nvPr/>
        </p:nvSpPr>
        <p:spPr>
          <a:xfrm>
            <a:off x="2414113" y="4532472"/>
            <a:ext cx="2508059" cy="438582"/>
          </a:xfrm>
          <a:prstGeom prst="rect">
            <a:avLst/>
          </a:prstGeom>
        </p:spPr>
        <p:txBody>
          <a:bodyPr wrap="none">
            <a:spAutoFit/>
          </a:bodyPr>
          <a:lstStyle/>
          <a:p>
            <a:pPr algn="ctr">
              <a:lnSpc>
                <a:spcPct val="125000"/>
              </a:lnSpc>
              <a:spcAft>
                <a:spcPts val="0"/>
              </a:spcAft>
            </a:pPr>
            <a:r>
              <a:rPr lang="en-US" altLang="zh-CN" b="1" kern="100" dirty="0">
                <a:latin typeface="Times New Roman" panose="02020603050405020304" pitchFamily="18" charset="0"/>
                <a:ea typeface="Times New Roman" panose="02020603050405020304" pitchFamily="18" charset="0"/>
                <a:cs typeface="Times New Roman" panose="02020603050405020304" pitchFamily="18" charset="0"/>
              </a:rPr>
              <a:t>128 dimension features </a:t>
            </a:r>
            <a:endParaRPr lang="zh-CN" altLang="zh-CN" b="1"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矩形 8"/>
          <p:cNvSpPr/>
          <p:nvPr/>
        </p:nvSpPr>
        <p:spPr>
          <a:xfrm>
            <a:off x="6196601" y="4529757"/>
            <a:ext cx="2508059" cy="438582"/>
          </a:xfrm>
          <a:prstGeom prst="rect">
            <a:avLst/>
          </a:prstGeom>
        </p:spPr>
        <p:txBody>
          <a:bodyPr wrap="none">
            <a:spAutoFit/>
          </a:bodyPr>
          <a:lstStyle/>
          <a:p>
            <a:pPr algn="ctr">
              <a:lnSpc>
                <a:spcPct val="125000"/>
              </a:lnSpc>
              <a:spcAft>
                <a:spcPts val="0"/>
              </a:spcAft>
            </a:pPr>
            <a:r>
              <a:rPr lang="en-US" altLang="zh-CN" b="1" kern="100" dirty="0">
                <a:latin typeface="Times New Roman" panose="02020603050405020304" pitchFamily="18" charset="0"/>
                <a:ea typeface="Times New Roman" panose="02020603050405020304" pitchFamily="18" charset="0"/>
                <a:cs typeface="Times New Roman" panose="02020603050405020304" pitchFamily="18" charset="0"/>
              </a:rPr>
              <a:t>512 dimension features </a:t>
            </a:r>
            <a:endParaRPr lang="zh-CN" altLang="zh-CN" b="1"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1" name="直接箭头连接符 10"/>
          <p:cNvCxnSpPr>
            <a:stCxn id="7" idx="3"/>
            <a:endCxn id="9" idx="1"/>
          </p:cNvCxnSpPr>
          <p:nvPr/>
        </p:nvCxnSpPr>
        <p:spPr>
          <a:xfrm flipV="1">
            <a:off x="4922172" y="4749048"/>
            <a:ext cx="1274429" cy="2715"/>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969824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500"/>
                                        <p:tgtEl>
                                          <p:spTgt spid="7"/>
                                        </p:tgtEl>
                                      </p:cBhvr>
                                    </p:animEffect>
                                  </p:childTnLst>
                                </p:cTn>
                              </p:par>
                              <p:par>
                                <p:cTn id="35" presetID="6" presetClass="entr" presetSubtype="16"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circle(in)">
                                      <p:cBhvr>
                                        <p:cTn id="37" dur="1000"/>
                                        <p:tgtEl>
                                          <p:spTgt spid="11"/>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1" y="261437"/>
            <a:ext cx="8643848" cy="480131"/>
          </a:xfrm>
        </p:spPr>
        <p:txBody>
          <a:bodyPr/>
          <a:lstStyle/>
          <a:p>
            <a:r>
              <a:rPr lang="en-US" altLang="zh-CN" dirty="0">
                <a:latin typeface="Times New Roman" panose="02020603050405020304" pitchFamily="18" charset="0"/>
                <a:cs typeface="Times New Roman" panose="02020603050405020304" pitchFamily="18" charset="0"/>
              </a:rPr>
              <a:t>Feature Matching</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3.6</a:t>
            </a:r>
            <a:endParaRPr lang="zh-CN" altLang="en-US" sz="3600" b="1" dirty="0">
              <a:solidFill>
                <a:schemeClr val="bg1"/>
              </a:solidFill>
            </a:endParaRPr>
          </a:p>
        </p:txBody>
      </p:sp>
      <p:sp>
        <p:nvSpPr>
          <p:cNvPr id="4" name="矩形 3"/>
          <p:cNvSpPr/>
          <p:nvPr/>
        </p:nvSpPr>
        <p:spPr>
          <a:xfrm>
            <a:off x="645515" y="1157516"/>
            <a:ext cx="3052439" cy="376065"/>
          </a:xfrm>
          <a:prstGeom prst="rect">
            <a:avLst/>
          </a:prstGeom>
        </p:spPr>
        <p:txBody>
          <a:bodyPr wrap="none">
            <a:spAutoFit/>
          </a:bodyPr>
          <a:lstStyle/>
          <a:p>
            <a:pPr marL="342900" lvl="0" indent="-342900">
              <a:lnSpc>
                <a:spcPts val="2200"/>
              </a:lnSpc>
              <a:buFont typeface="Wingdings" panose="05000000000000000000" pitchFamily="2" charset="2"/>
              <a:buChar char=""/>
            </a:pP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Euclidean Distance</a:t>
            </a:r>
            <a:endParaRPr lang="zh-CN" altLang="zh-CN" kern="100" dirty="0">
              <a:effectLst/>
              <a:latin typeface="Times New Roman" panose="02020603050405020304" pitchFamily="18" charset="0"/>
              <a:ea typeface="宋体" panose="02010600030101010101" pitchFamily="2" charset="-122"/>
            </a:endParaRPr>
          </a:p>
        </p:txBody>
      </p:sp>
      <p:pic>
        <p:nvPicPr>
          <p:cNvPr id="8" name="图片 7" descr="C:\Users\AAAAA\AppData\Roaming\Tencent\Users\534860412\QQ\WinTemp\RichOle\A330B)PO_F$OPXD$E~)P`ED.png"/>
          <p:cNvPicPr/>
          <p:nvPr/>
        </p:nvPicPr>
        <p:blipFill>
          <a:blip r:embed="rId2">
            <a:extLst>
              <a:ext uri="{28A0092B-C50C-407E-A947-70E740481C1C}">
                <a14:useLocalDpi xmlns:a14="http://schemas.microsoft.com/office/drawing/2010/main" val="0"/>
              </a:ext>
            </a:extLst>
          </a:blip>
          <a:srcRect/>
          <a:stretch>
            <a:fillRect/>
          </a:stretch>
        </p:blipFill>
        <p:spPr bwMode="auto">
          <a:xfrm>
            <a:off x="1349765" y="1783328"/>
            <a:ext cx="3259715" cy="2922011"/>
          </a:xfrm>
          <a:prstGeom prst="rect">
            <a:avLst/>
          </a:prstGeom>
          <a:noFill/>
          <a:ln>
            <a:noFill/>
          </a:ln>
        </p:spPr>
      </p:pic>
      <mc:AlternateContent xmlns:mc="http://schemas.openxmlformats.org/markup-compatibility/2006" xmlns:a14="http://schemas.microsoft.com/office/drawing/2010/main">
        <mc:Choice Requires="a14">
          <p:sp>
            <p:nvSpPr>
              <p:cNvPr id="9" name="矩形 8"/>
              <p:cNvSpPr/>
              <p:nvPr/>
            </p:nvSpPr>
            <p:spPr>
              <a:xfrm>
                <a:off x="5364314" y="3545317"/>
                <a:ext cx="20901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𝐴</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r>
                                <a:rPr lang="zh-CN" altLang="en-US" i="1">
                                  <a:latin typeface="Cambria Math" panose="02040503050406030204" pitchFamily="18" charset="0"/>
                                </a:rPr>
                                <m:t>𝑛</m:t>
                              </m:r>
                            </m:sub>
                          </m:sSub>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5364314" y="3545317"/>
                <a:ext cx="2090123" cy="369332"/>
              </a:xfrm>
              <a:prstGeom prst="rect">
                <a:avLst/>
              </a:prstGeom>
              <a:blipFill>
                <a:blip r:embed="rId3"/>
                <a:stretch>
                  <a:fillRect t="-120000" r="-23615"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454437" y="3545317"/>
                <a:ext cx="21164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𝐵</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r>
                                <a:rPr lang="zh-CN" altLang="en-US" i="1">
                                  <a:latin typeface="Cambria Math" panose="02040503050406030204" pitchFamily="18" charset="0"/>
                                </a:rPr>
                                <m:t>𝑛</m:t>
                              </m:r>
                            </m:sub>
                          </m:sSub>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454437" y="3545317"/>
                <a:ext cx="2116477" cy="369332"/>
              </a:xfrm>
              <a:prstGeom prst="rect">
                <a:avLst/>
              </a:prstGeom>
              <a:blipFill>
                <a:blip r:embed="rId4"/>
                <a:stretch>
                  <a:fillRect t="-120000" r="-23343"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637670" y="4035523"/>
                <a:ext cx="2662331" cy="1169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𝐴𝐵</m:t>
                          </m:r>
                        </m:sub>
                      </m:sSub>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𝑛</m:t>
                              </m:r>
                            </m:sup>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r>
                                            <a:rPr lang="zh-CN" altLang="en-US" i="1">
                                              <a:latin typeface="Cambria Math" panose="02040503050406030204" pitchFamily="18" charset="0"/>
                                            </a:rPr>
                                            <m:t>𝑘</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r>
                                            <a:rPr lang="zh-CN" altLang="en-US" i="1">
                                              <a:latin typeface="Cambria Math" panose="02040503050406030204" pitchFamily="18" charset="0"/>
                                            </a:rPr>
                                            <m:t>𝑘</m:t>
                                          </m:r>
                                        </m:sub>
                                      </m:sSub>
                                    </m:e>
                                  </m:d>
                                </m:e>
                                <m:sup>
                                  <m:r>
                                    <a:rPr lang="zh-CN" altLang="en-US" i="0">
                                      <a:latin typeface="Cambria Math" panose="02040503050406030204" pitchFamily="18" charset="0"/>
                                    </a:rPr>
                                    <m:t>2</m:t>
                                  </m:r>
                                </m:sup>
                              </m:sSup>
                            </m:e>
                          </m:nary>
                        </m:e>
                      </m:ra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637670" y="4035523"/>
                <a:ext cx="2662331" cy="11699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258911" y="2106650"/>
                <a:ext cx="3419847"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𝐴𝐵</m:t>
                          </m:r>
                        </m:sub>
                      </m:sSub>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e>
                              </m:d>
                            </m:e>
                            <m:sup>
                              <m:r>
                                <a:rPr lang="zh-CN" altLang="en-US" i="0">
                                  <a:latin typeface="Cambria Math" panose="02040503050406030204" pitchFamily="18" charset="0"/>
                                </a:rPr>
                                <m:t>2</m:t>
                              </m:r>
                            </m:sup>
                          </m:sSup>
                        </m:e>
                      </m:ra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258911" y="2106650"/>
                <a:ext cx="3419847" cy="427746"/>
              </a:xfrm>
              <a:prstGeom prst="rect">
                <a:avLst/>
              </a:prstGeom>
              <a:blipFill>
                <a:blip r:embed="rId6"/>
                <a:stretch>
                  <a:fillRect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364314" y="1455126"/>
                <a:ext cx="112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𝐴</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5364314" y="1455126"/>
                <a:ext cx="1128321" cy="369332"/>
              </a:xfrm>
              <a:prstGeom prst="rect">
                <a:avLst/>
              </a:prstGeom>
              <a:blipFill>
                <a:blip r:embed="rId7"/>
                <a:stretch>
                  <a:fillRect t="-120000" r="-43784"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772916" y="1438953"/>
                <a:ext cx="11493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𝐵</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772916" y="1438953"/>
                <a:ext cx="1149353" cy="369332"/>
              </a:xfrm>
              <a:prstGeom prst="rect">
                <a:avLst/>
              </a:prstGeom>
              <a:blipFill>
                <a:blip r:embed="rId8"/>
                <a:stretch>
                  <a:fillRect t="-118033" r="-43386" b="-185246"/>
                </a:stretch>
              </a:blipFill>
            </p:spPr>
            <p:txBody>
              <a:bodyPr/>
              <a:lstStyle/>
              <a:p>
                <a:r>
                  <a:rPr lang="zh-CN" altLang="en-US">
                    <a:noFill/>
                  </a:rPr>
                  <a:t> </a:t>
                </a:r>
              </a:p>
            </p:txBody>
          </p:sp>
        </mc:Fallback>
      </mc:AlternateContent>
      <p:sp>
        <p:nvSpPr>
          <p:cNvPr id="16" name="文本框 15"/>
          <p:cNvSpPr txBox="1"/>
          <p:nvPr/>
        </p:nvSpPr>
        <p:spPr>
          <a:xfrm>
            <a:off x="4530473" y="2970188"/>
            <a:ext cx="2066591" cy="400110"/>
          </a:xfrm>
          <a:prstGeom prst="rect">
            <a:avLst/>
          </a:prstGeom>
          <a:noFill/>
        </p:spPr>
        <p:txBody>
          <a:bodyPr wrap="none" rtlCol="0">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cs typeface="Times New Roman" panose="02020603050405020304" pitchFamily="18" charset="0"/>
              </a:rPr>
              <a:t>N-dimensional</a:t>
            </a:r>
            <a:endParaRPr lang="zh-CN" altLang="en-US" sz="2000"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4467273" y="1080148"/>
            <a:ext cx="2008883" cy="400110"/>
          </a:xfrm>
          <a:prstGeom prst="rect">
            <a:avLst/>
          </a:prstGeom>
          <a:noFill/>
        </p:spPr>
        <p:txBody>
          <a:bodyPr wrap="none" rtlCol="0">
            <a:spAutoFit/>
          </a:bodyPr>
          <a:lstStyle/>
          <a:p>
            <a:pPr marL="285750" indent="-285750">
              <a:buFont typeface="Wingdings" panose="05000000000000000000" pitchFamily="2" charset="2"/>
              <a:buChar char="n"/>
            </a:pPr>
            <a:r>
              <a:rPr lang="en-US" altLang="zh-CN" sz="2000" b="1" dirty="0">
                <a:latin typeface="Times New Roman" panose="02020603050405020304" pitchFamily="18" charset="0"/>
                <a:ea typeface="方正姚体" panose="02010601030101010101" pitchFamily="2" charset="-122"/>
                <a:cs typeface="Times New Roman" panose="02020603050405020304" pitchFamily="18" charset="0"/>
              </a:rPr>
              <a:t>2-dimensional</a:t>
            </a:r>
            <a:endParaRPr lang="zh-CN" altLang="en-US" sz="2000" b="1" dirty="0">
              <a:latin typeface="Times New Roman" panose="02020603050405020304" pitchFamily="18" charset="0"/>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2415534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anim calcmode="lin" valueType="num">
                                      <p:cBhvr>
                                        <p:cTn id="28" dur="500" fill="hold"/>
                                        <p:tgtEl>
                                          <p:spTgt spid="17"/>
                                        </p:tgtEl>
                                        <p:attrNameLst>
                                          <p:attrName>ppt_x</p:attrName>
                                        </p:attrNameLst>
                                      </p:cBhvr>
                                      <p:tavLst>
                                        <p:tav tm="0">
                                          <p:val>
                                            <p:strVal val="#ppt_x"/>
                                          </p:val>
                                        </p:tav>
                                        <p:tav tm="100000">
                                          <p:val>
                                            <p:strVal val="#ppt_x"/>
                                          </p:val>
                                        </p:tav>
                                      </p:tavLst>
                                    </p:anim>
                                    <p:anim calcmode="lin" valueType="num">
                                      <p:cBhvr>
                                        <p:cTn id="29" dur="5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anim calcmode="lin" valueType="num">
                                      <p:cBhvr>
                                        <p:cTn id="43" dur="500" fill="hold"/>
                                        <p:tgtEl>
                                          <p:spTgt spid="13"/>
                                        </p:tgtEl>
                                        <p:attrNameLst>
                                          <p:attrName>ppt_x</p:attrName>
                                        </p:attrNameLst>
                                      </p:cBhvr>
                                      <p:tavLst>
                                        <p:tav tm="0">
                                          <p:val>
                                            <p:strVal val="#ppt_x"/>
                                          </p:val>
                                        </p:tav>
                                        <p:tav tm="100000">
                                          <p:val>
                                            <p:strVal val="#ppt_x"/>
                                          </p:val>
                                        </p:tav>
                                      </p:tavLst>
                                    </p:anim>
                                    <p:anim calcmode="lin" valueType="num">
                                      <p:cBhvr>
                                        <p:cTn id="4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9" grpId="0"/>
      <p:bldP spid="10" grpId="0"/>
      <p:bldP spid="12" grpId="0"/>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421664" y="3131673"/>
            <a:ext cx="6068186" cy="825020"/>
            <a:chOff x="5724835" y="1526094"/>
            <a:chExt cx="6068186" cy="825020"/>
          </a:xfrm>
        </p:grpSpPr>
        <p:sp>
          <p:nvSpPr>
            <p:cNvPr id="19" name="文本框 18">
              <a:extLst>
                <a:ext uri="{FF2B5EF4-FFF2-40B4-BE49-F238E27FC236}">
                  <a16:creationId xmlns:a16="http://schemas.microsoft.com/office/drawing/2014/main" id="{41B256AE-680D-4CCC-B51F-B69BF45F0365}"/>
                </a:ext>
              </a:extLst>
            </p:cNvPr>
            <p:cNvSpPr txBox="1"/>
            <p:nvPr/>
          </p:nvSpPr>
          <p:spPr>
            <a:xfrm>
              <a:off x="6549854" y="1696200"/>
              <a:ext cx="5243167" cy="523220"/>
            </a:xfrm>
            <a:prstGeom prst="rect">
              <a:avLst/>
            </a:prstGeom>
            <a:noFill/>
          </p:spPr>
          <p:txBody>
            <a:bodyPr wrap="none">
              <a:spAutoFit/>
            </a:bodyPr>
            <a:lstStyle/>
            <a:p>
              <a:pPr>
                <a:defRPr/>
              </a:pPr>
              <a:r>
                <a:rPr lang="en-US" altLang="zh-CN"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Experiment Results and Analysis</a:t>
              </a:r>
              <a:endParaRPr lang="zh-CN" altLang="en-US"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0" name="椭圆 19">
              <a:extLst>
                <a:ext uri="{FF2B5EF4-FFF2-40B4-BE49-F238E27FC236}">
                  <a16:creationId xmlns:a16="http://schemas.microsoft.com/office/drawing/2014/main" id="{4CD969C8-E62F-446D-85AA-293C5C9F7396}"/>
                </a:ext>
              </a:extLst>
            </p:cNvPr>
            <p:cNvSpPr/>
            <p:nvPr/>
          </p:nvSpPr>
          <p:spPr>
            <a:xfrm>
              <a:off x="5724835" y="1526094"/>
              <a:ext cx="825019" cy="825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en-US" altLang="zh-CN" sz="4000" b="1" dirty="0">
                  <a:solidFill>
                    <a:prstClr val="white"/>
                  </a:solidFill>
                  <a:latin typeface="微软雅黑"/>
                  <a:ea typeface="微软雅黑"/>
                </a:rPr>
                <a:t>4</a:t>
              </a:r>
              <a:endParaRPr lang="zh-CN" altLang="en-US" sz="4000" b="1" dirty="0">
                <a:solidFill>
                  <a:prstClr val="white"/>
                </a:solidFill>
                <a:latin typeface="微软雅黑"/>
                <a:ea typeface="微软雅黑"/>
              </a:endParaRPr>
            </a:p>
          </p:txBody>
        </p:sp>
      </p:grpSp>
    </p:spTree>
    <p:extLst>
      <p:ext uri="{BB962C8B-B14F-4D97-AF65-F5344CB8AC3E}">
        <p14:creationId xmlns:p14="http://schemas.microsoft.com/office/powerpoint/2010/main" val="3374187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Datasets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4.1</a:t>
            </a:r>
            <a:endParaRPr lang="zh-CN" altLang="en-US" sz="3600" b="1" dirty="0">
              <a:solidFill>
                <a:schemeClr val="bg1"/>
              </a:solidFill>
            </a:endParaRPr>
          </a:p>
        </p:txBody>
      </p:sp>
      <p:sp>
        <p:nvSpPr>
          <p:cNvPr id="4" name="矩形 3"/>
          <p:cNvSpPr/>
          <p:nvPr/>
        </p:nvSpPr>
        <p:spPr>
          <a:xfrm>
            <a:off x="975703" y="1422582"/>
            <a:ext cx="3199915" cy="461665"/>
          </a:xfrm>
          <a:prstGeom prst="rect">
            <a:avLst/>
          </a:prstGeom>
        </p:spPr>
        <p:txBody>
          <a:bodyPr wrap="none">
            <a:spAutoFit/>
          </a:bodyPr>
          <a:lstStyle/>
          <a:p>
            <a:pPr marL="285750" indent="-285750">
              <a:buFont typeface="Wingdings" panose="05000000000000000000" pitchFamily="2" charset="2"/>
              <a:buChar char="Ø"/>
            </a:pPr>
            <a:r>
              <a:rPr lang="en-US" altLang="zh-CN" sz="2400" b="1" kern="100" dirty="0">
                <a:latin typeface="Times New Roman" panose="02020603050405020304" pitchFamily="18" charset="0"/>
                <a:ea typeface="宋体" panose="02010600030101010101" pitchFamily="2" charset="-122"/>
              </a:rPr>
              <a:t>Market-1501 dataset</a:t>
            </a:r>
            <a:endParaRPr lang="zh-CN" altLang="en-US" sz="2400" dirty="0"/>
          </a:p>
        </p:txBody>
      </p:sp>
      <p:sp>
        <p:nvSpPr>
          <p:cNvPr id="5" name="矩形 4"/>
          <p:cNvSpPr/>
          <p:nvPr/>
        </p:nvSpPr>
        <p:spPr>
          <a:xfrm>
            <a:off x="6356791" y="1523507"/>
            <a:ext cx="2831224" cy="376065"/>
          </a:xfrm>
          <a:prstGeom prst="rect">
            <a:avLst/>
          </a:prstGeom>
        </p:spPr>
        <p:txBody>
          <a:bodyPr wrap="none">
            <a:spAutoFit/>
          </a:bodyPr>
          <a:lstStyle/>
          <a:p>
            <a:pPr marL="342900" lvl="0" indent="-342900" algn="just">
              <a:lnSpc>
                <a:spcPts val="2200"/>
              </a:lnSpc>
              <a:spcAft>
                <a:spcPts val="0"/>
              </a:spcAft>
              <a:buFont typeface="Wingdings" panose="05000000000000000000" pitchFamily="2" charset="2"/>
              <a:buChar char=""/>
            </a:pP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CUHK03 Dataset</a:t>
            </a:r>
            <a:endParaRPr lang="zh-CN" altLang="zh-CN" kern="100" dirty="0">
              <a:effectLst/>
              <a:latin typeface="Times New Roman" panose="02020603050405020304" pitchFamily="18" charset="0"/>
              <a:ea typeface="宋体" panose="02010600030101010101" pitchFamily="2" charset="-122"/>
            </a:endParaRPr>
          </a:p>
        </p:txBody>
      </p:sp>
      <p:sp>
        <p:nvSpPr>
          <p:cNvPr id="6" name="矩形 5"/>
          <p:cNvSpPr/>
          <p:nvPr/>
        </p:nvSpPr>
        <p:spPr>
          <a:xfrm>
            <a:off x="975703" y="2482160"/>
            <a:ext cx="4136624" cy="1015663"/>
          </a:xfrm>
          <a:prstGeom prst="rect">
            <a:avLst/>
          </a:prstGeom>
        </p:spPr>
        <p:txBody>
          <a:bodyPr wrap="square">
            <a:spAutoFit/>
          </a:bodyPr>
          <a:lstStyle/>
          <a:p>
            <a:pPr algn="just"/>
            <a:r>
              <a:rPr lang="en-US" altLang="zh-CN" sz="2000" i="1" kern="100" dirty="0">
                <a:latin typeface="Times New Roman" panose="02020603050405020304" pitchFamily="18" charset="0"/>
                <a:ea typeface="宋体" panose="02010600030101010101" pitchFamily="2" charset="-122"/>
              </a:rPr>
              <a:t>It contains 1501 pedestrians and 32668 pedestrian rectangular frames captured by six cameras</a:t>
            </a:r>
            <a:endParaRPr lang="zh-CN" altLang="en-US" sz="2000" i="1" dirty="0"/>
          </a:p>
        </p:txBody>
      </p:sp>
      <p:sp>
        <p:nvSpPr>
          <p:cNvPr id="7" name="矩形 6"/>
          <p:cNvSpPr/>
          <p:nvPr/>
        </p:nvSpPr>
        <p:spPr>
          <a:xfrm>
            <a:off x="6356791" y="2353177"/>
            <a:ext cx="4809973" cy="1323439"/>
          </a:xfrm>
          <a:prstGeom prst="rect">
            <a:avLst/>
          </a:prstGeom>
        </p:spPr>
        <p:txBody>
          <a:bodyPr wrap="square">
            <a:spAutoFit/>
          </a:bodyPr>
          <a:lstStyle/>
          <a:p>
            <a:pPr algn="just"/>
            <a:r>
              <a:rPr lang="en-US" altLang="zh-CN" sz="2000" i="1" kern="100" dirty="0">
                <a:latin typeface="Times New Roman" panose="02020603050405020304" pitchFamily="18" charset="0"/>
                <a:ea typeface="宋体" panose="02010600030101010101" pitchFamily="2" charset="-122"/>
              </a:rPr>
              <a:t>It contains 1467 different pedestrians and is collected by 5 pairs of cameras. Each individual image is captured from two different cameras. </a:t>
            </a:r>
            <a:endParaRPr lang="zh-CN" altLang="en-US" sz="2000" i="1" dirty="0"/>
          </a:p>
        </p:txBody>
      </p:sp>
    </p:spTree>
    <p:extLst>
      <p:ext uri="{BB962C8B-B14F-4D97-AF65-F5344CB8AC3E}">
        <p14:creationId xmlns:p14="http://schemas.microsoft.com/office/powerpoint/2010/main" val="3362516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anim calcmode="lin" valueType="num">
                                      <p:cBhvr>
                                        <p:cTn id="30" dur="500" fill="hold"/>
                                        <p:tgtEl>
                                          <p:spTgt spid="6"/>
                                        </p:tgtEl>
                                        <p:attrNameLst>
                                          <p:attrName>ppt_x</p:attrName>
                                        </p:attrNameLst>
                                      </p:cBhvr>
                                      <p:tavLst>
                                        <p:tav tm="0">
                                          <p:val>
                                            <p:strVal val="#ppt_x"/>
                                          </p:val>
                                        </p:tav>
                                        <p:tav tm="100000">
                                          <p:val>
                                            <p:strVal val="#ppt_x"/>
                                          </p:val>
                                        </p:tav>
                                      </p:tavLst>
                                    </p:anim>
                                    <p:anim calcmode="lin" valueType="num">
                                      <p:cBhvr>
                                        <p:cTn id="31" dur="5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Evaluation method</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903387" y="1110733"/>
            <a:ext cx="2077813" cy="461665"/>
          </a:xfrm>
          <a:prstGeom prst="rect">
            <a:avLst/>
          </a:prstGeom>
        </p:spPr>
        <p:txBody>
          <a:bodyPr wrap="none">
            <a:spAutoFit/>
          </a:bodyPr>
          <a:lstStyle/>
          <a:p>
            <a:pPr marL="342900" indent="-342900">
              <a:buFont typeface="Wingdings" panose="05000000000000000000" pitchFamily="2" charset="2"/>
              <a:buChar char="Ø"/>
            </a:pPr>
            <a:r>
              <a:rPr lang="en-US" altLang="zh-CN" sz="2400" b="1" kern="100" dirty="0">
                <a:latin typeface="Times New Roman" panose="02020603050405020304" pitchFamily="18" charset="0"/>
                <a:ea typeface="宋体" panose="02010600030101010101" pitchFamily="2" charset="-122"/>
              </a:rPr>
              <a:t>CMC curve</a:t>
            </a:r>
            <a:endParaRPr lang="zh-CN" altLang="en-US" sz="2400" b="1" dirty="0"/>
          </a:p>
        </p:txBody>
      </p:sp>
      <p:sp>
        <p:nvSpPr>
          <p:cNvPr id="4" name="矩形 3"/>
          <p:cNvSpPr/>
          <p:nvPr/>
        </p:nvSpPr>
        <p:spPr>
          <a:xfrm>
            <a:off x="972403" y="1508785"/>
            <a:ext cx="9277996" cy="369332"/>
          </a:xfrm>
          <a:prstGeom prst="rect">
            <a:avLst/>
          </a:prstGeom>
        </p:spPr>
        <p:txBody>
          <a:bodyPr wrap="square">
            <a:spAutoFit/>
          </a:bodyPr>
          <a:lstStyle/>
          <a:p>
            <a:r>
              <a:rPr lang="en-US" altLang="zh-CN" i="1" kern="100" dirty="0">
                <a:latin typeface="Times New Roman" panose="02020603050405020304" pitchFamily="18" charset="0"/>
                <a:ea typeface="宋体" panose="02010600030101010101" pitchFamily="2" charset="-122"/>
              </a:rPr>
              <a:t>The accumulative matching characteristic (CMC) curve </a:t>
            </a:r>
            <a:endParaRPr lang="zh-CN" altLang="en-US" i="1" dirty="0"/>
          </a:p>
        </p:txBody>
      </p:sp>
      <mc:AlternateContent xmlns:mc="http://schemas.openxmlformats.org/markup-compatibility/2006" xmlns:a14="http://schemas.microsoft.com/office/drawing/2010/main">
        <mc:Choice Requires="a14">
          <p:sp>
            <p:nvSpPr>
              <p:cNvPr id="5" name="矩形 4"/>
              <p:cNvSpPr/>
              <p:nvPr/>
            </p:nvSpPr>
            <p:spPr>
              <a:xfrm>
                <a:off x="1736439" y="1954609"/>
                <a:ext cx="7590604"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𝐴𝑐</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𝑘</m:t>
                          </m:r>
                        </m:sub>
                      </m:sSub>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1</m:t>
                                </m:r>
                                <m:r>
                                  <m:rPr>
                                    <m:nor/>
                                  </m:rPr>
                                  <a:rPr lang="zh-CN" altLang="en-US" i="1">
                                    <a:latin typeface="Cambria Math" panose="02040503050406030204" pitchFamily="18" charset="0"/>
                                  </a:rPr>
                                  <m:t>                      </m:t>
                                </m:r>
                                <m:r>
                                  <a:rPr lang="zh-CN" altLang="en-US" i="1">
                                    <a:latin typeface="Cambria Math" panose="02040503050406030204" pitchFamily="18" charset="0"/>
                                  </a:rPr>
                                  <m:t>𝑖𝑓</m:t>
                                </m:r>
                                <m:r>
                                  <m:rPr>
                                    <m:nor/>
                                  </m:rPr>
                                  <a:rPr lang="zh-CN" altLang="en-US" i="1">
                                    <a:latin typeface="Cambria Math" panose="02040503050406030204" pitchFamily="18" charset="0"/>
                                  </a:rPr>
                                  <m:t>    </m:t>
                                </m:r>
                                <m:r>
                                  <a:rPr lang="zh-CN" altLang="en-US" i="1">
                                    <a:latin typeface="Cambria Math" panose="02040503050406030204" pitchFamily="18" charset="0"/>
                                  </a:rPr>
                                  <m:t>𝑡𝑜𝑝</m:t>
                                </m:r>
                                <m:r>
                                  <a:rPr lang="zh-CN" altLang="en-US" i="0">
                                    <a:latin typeface="Cambria Math" panose="02040503050406030204" pitchFamily="18" charset="0"/>
                                  </a:rPr>
                                  <m:t>−</m:t>
                                </m:r>
                                <m:r>
                                  <a:rPr lang="zh-CN" altLang="en-US" i="1">
                                    <a:latin typeface="Cambria Math" panose="02040503050406030204" pitchFamily="18" charset="0"/>
                                  </a:rPr>
                                  <m:t>𝑘</m:t>
                                </m:r>
                                <m:r>
                                  <m:rPr>
                                    <m:nor/>
                                  </m:rPr>
                                  <a:rPr lang="zh-CN" altLang="en-US" i="1">
                                    <a:latin typeface="Cambria Math" panose="02040503050406030204" pitchFamily="18" charset="0"/>
                                  </a:rPr>
                                  <m:t>    </m:t>
                                </m:r>
                                <m:r>
                                  <a:rPr lang="zh-CN" altLang="en-US" i="1">
                                    <a:latin typeface="Cambria Math" panose="02040503050406030204" pitchFamily="18" charset="0"/>
                                  </a:rPr>
                                  <m:t>𝑟𝑎𝑛𝑘𝑒𝑑</m:t>
                                </m:r>
                                <m:r>
                                  <m:rPr>
                                    <m:nor/>
                                  </m:rPr>
                                  <a:rPr lang="zh-CN" altLang="en-US" i="1">
                                    <a:latin typeface="Cambria Math" panose="02040503050406030204" pitchFamily="18" charset="0"/>
                                  </a:rPr>
                                  <m:t>    </m:t>
                                </m:r>
                                <m:r>
                                  <a:rPr lang="zh-CN" altLang="en-US" i="1">
                                    <a:latin typeface="Cambria Math" panose="02040503050406030204" pitchFamily="18" charset="0"/>
                                  </a:rPr>
                                  <m:t>𝑔𝑎𝑙𝑙𝑒𝑟𝑦</m:t>
                                </m:r>
                                <m:r>
                                  <m:rPr>
                                    <m:nor/>
                                  </m:rPr>
                                  <a:rPr lang="zh-CN" altLang="en-US" i="1">
                                    <a:latin typeface="Cambria Math" panose="02040503050406030204" pitchFamily="18" charset="0"/>
                                  </a:rPr>
                                  <m:t>    </m:t>
                                </m:r>
                                <m:r>
                                  <a:rPr lang="zh-CN" altLang="en-US" i="1">
                                    <a:latin typeface="Cambria Math" panose="02040503050406030204" pitchFamily="18" charset="0"/>
                                  </a:rPr>
                                  <m:t>𝑠𝑎𝑚𝑝𝑙𝑒𝑠</m:t>
                                </m:r>
                                <m:r>
                                  <m:rPr>
                                    <m:nor/>
                                  </m:rPr>
                                  <a:rPr lang="zh-CN" altLang="en-US" i="1">
                                    <a:latin typeface="Cambria Math" panose="02040503050406030204" pitchFamily="18" charset="0"/>
                                  </a:rPr>
                                  <m:t>    </m:t>
                                </m:r>
                                <m:r>
                                  <a:rPr lang="zh-CN" altLang="en-US" i="1">
                                    <a:latin typeface="Cambria Math" panose="02040503050406030204" pitchFamily="18" charset="0"/>
                                  </a:rPr>
                                  <m:t>𝑐𝑜𝑛𝑡𝑎𝑖𝑛</m:t>
                                </m:r>
                                <m:r>
                                  <m:rPr>
                                    <m:nor/>
                                  </m:rPr>
                                  <a:rPr lang="zh-CN" altLang="en-US" i="1">
                                    <a:latin typeface="Cambria Math" panose="02040503050406030204" pitchFamily="18" charset="0"/>
                                  </a:rPr>
                                  <m:t>    </m:t>
                                </m:r>
                                <m:r>
                                  <a:rPr lang="zh-CN" altLang="en-US" i="1">
                                    <a:latin typeface="Cambria Math" panose="02040503050406030204" pitchFamily="18" charset="0"/>
                                  </a:rPr>
                                  <m:t>𝑡h𝑒</m:t>
                                </m:r>
                                <m:r>
                                  <m:rPr>
                                    <m:nor/>
                                  </m:rPr>
                                  <a:rPr lang="zh-CN" altLang="en-US" i="1">
                                    <a:latin typeface="Cambria Math" panose="02040503050406030204" pitchFamily="18" charset="0"/>
                                  </a:rPr>
                                  <m:t>    </m:t>
                                </m:r>
                                <m:r>
                                  <a:rPr lang="zh-CN" altLang="en-US" i="1">
                                    <a:latin typeface="Cambria Math" panose="02040503050406030204" pitchFamily="18" charset="0"/>
                                  </a:rPr>
                                  <m:t>𝑞𝑢𝑒𝑟𝑦</m:t>
                                </m:r>
                                <m:r>
                                  <m:rPr>
                                    <m:nor/>
                                  </m:rPr>
                                  <a:rPr lang="zh-CN" altLang="en-US" i="1">
                                    <a:latin typeface="Cambria Math" panose="02040503050406030204" pitchFamily="18" charset="0"/>
                                  </a:rPr>
                                  <m:t>    </m:t>
                                </m:r>
                                <m:r>
                                  <a:rPr lang="zh-CN" altLang="en-US" i="1">
                                    <a:latin typeface="Cambria Math" panose="02040503050406030204" pitchFamily="18" charset="0"/>
                                  </a:rPr>
                                  <m:t>𝑖𝑑𝑒𝑛𝑡𝑖𝑡𝑦</m:t>
                                </m:r>
                              </m:e>
                            </m:mr>
                            <m:mr>
                              <m:e>
                                <m:r>
                                  <a:rPr lang="zh-CN" altLang="en-US" i="0">
                                    <a:latin typeface="Cambria Math" panose="02040503050406030204" pitchFamily="18" charset="0"/>
                                  </a:rPr>
                                  <m:t>0</m:t>
                                </m:r>
                                <m:r>
                                  <m:rPr>
                                    <m:nor/>
                                  </m:rPr>
                                  <a:rPr lang="zh-CN" altLang="en-US" i="1">
                                    <a:latin typeface="Cambria Math" panose="02040503050406030204" pitchFamily="18" charset="0"/>
                                  </a:rPr>
                                  <m:t>                   </m:t>
                                </m:r>
                                <m:r>
                                  <a:rPr lang="zh-CN" altLang="en-US" i="1">
                                    <a:latin typeface="Cambria Math" panose="02040503050406030204" pitchFamily="18" charset="0"/>
                                  </a:rPr>
                                  <m:t>𝑜𝑡h𝑒𝑟𝑤𝑖𝑠𝑒</m:t>
                                </m:r>
                                <m:r>
                                  <m:rPr>
                                    <m:nor/>
                                  </m:rPr>
                                  <a:rPr lang="zh-CN" altLang="en-US" i="1">
                                    <a:latin typeface="Cambria Math" panose="02040503050406030204" pitchFamily="18" charset="0"/>
                                  </a:rPr>
                                  <m:t>    </m:t>
                                </m:r>
                              </m:e>
                            </m:mr>
                          </m:m>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736439" y="1954609"/>
                <a:ext cx="7590604" cy="710194"/>
              </a:xfrm>
              <a:prstGeom prst="rect">
                <a:avLst/>
              </a:prstGeom>
              <a:blipFill>
                <a:blip r:embed="rId3"/>
                <a:stretch>
                  <a:fillRect/>
                </a:stretch>
              </a:blipFill>
            </p:spPr>
            <p:txBody>
              <a:bodyPr/>
              <a:lstStyle/>
              <a:p>
                <a:r>
                  <a:rPr lang="zh-CN" altLang="en-US">
                    <a:noFill/>
                  </a:rPr>
                  <a:t> </a:t>
                </a:r>
              </a:p>
            </p:txBody>
          </p:sp>
        </mc:Fallback>
      </mc:AlternateContent>
      <p:sp>
        <p:nvSpPr>
          <p:cNvPr id="6" name="矩形 5"/>
          <p:cNvSpPr/>
          <p:nvPr/>
        </p:nvSpPr>
        <p:spPr>
          <a:xfrm>
            <a:off x="938653" y="2800232"/>
            <a:ext cx="1197764" cy="461665"/>
          </a:xfrm>
          <a:prstGeom prst="rect">
            <a:avLst/>
          </a:prstGeom>
        </p:spPr>
        <p:txBody>
          <a:bodyPr wrap="none">
            <a:spAutoFit/>
          </a:bodyPr>
          <a:lstStyle/>
          <a:p>
            <a:pPr marL="342900" indent="-342900">
              <a:buFont typeface="Wingdings" panose="05000000000000000000" pitchFamily="2" charset="2"/>
              <a:buChar char="Ø"/>
            </a:pPr>
            <a:r>
              <a:rPr lang="en-US" altLang="zh-CN" sz="2400" b="1" kern="100" dirty="0" err="1">
                <a:latin typeface="Times New Roman" panose="02020603050405020304" pitchFamily="18" charset="0"/>
                <a:ea typeface="宋体" panose="02010600030101010101" pitchFamily="2" charset="-122"/>
              </a:rPr>
              <a:t>mAP</a:t>
            </a:r>
            <a:endParaRPr lang="zh-CN" altLang="en-US" sz="2400"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885" y="3975506"/>
            <a:ext cx="3110976" cy="47393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885" y="4682902"/>
            <a:ext cx="3609218" cy="461786"/>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4884" y="5432365"/>
            <a:ext cx="4423417" cy="437481"/>
          </a:xfrm>
          <a:prstGeom prst="rect">
            <a:avLst/>
          </a:prstGeom>
        </p:spPr>
      </p:pic>
      <p:sp>
        <p:nvSpPr>
          <p:cNvPr id="10" name="文本框 9"/>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4.2</a:t>
            </a:r>
            <a:endParaRPr lang="zh-CN" altLang="en-US" sz="3600" b="1" dirty="0">
              <a:solidFill>
                <a:schemeClr val="bg1"/>
              </a:solidFill>
            </a:endParaRPr>
          </a:p>
        </p:txBody>
      </p:sp>
      <p:sp>
        <p:nvSpPr>
          <p:cNvPr id="11" name="矩形 10"/>
          <p:cNvSpPr/>
          <p:nvPr/>
        </p:nvSpPr>
        <p:spPr>
          <a:xfrm>
            <a:off x="972403" y="3318497"/>
            <a:ext cx="9277996" cy="369332"/>
          </a:xfrm>
          <a:prstGeom prst="rect">
            <a:avLst/>
          </a:prstGeom>
        </p:spPr>
        <p:txBody>
          <a:bodyPr wrap="square">
            <a:spAutoFit/>
          </a:bodyPr>
          <a:lstStyle/>
          <a:p>
            <a:r>
              <a:rPr lang="en-US" altLang="zh-CN" i="1" kern="100" dirty="0">
                <a:latin typeface="Times New Roman" panose="02020603050405020304" pitchFamily="18" charset="0"/>
                <a:ea typeface="宋体" panose="02010600030101010101" pitchFamily="2" charset="-122"/>
              </a:rPr>
              <a:t>Mean average precision</a:t>
            </a:r>
            <a:endParaRPr lang="zh-CN" altLang="en-US" i="1" dirty="0"/>
          </a:p>
        </p:txBody>
      </p:sp>
    </p:spTree>
    <p:extLst>
      <p:ext uri="{BB962C8B-B14F-4D97-AF65-F5344CB8AC3E}">
        <p14:creationId xmlns:p14="http://schemas.microsoft.com/office/powerpoint/2010/main" val="4099922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par>
                                <p:cTn id="38" presetID="16" presetClass="entr" presetSubtype="21"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arn(inVertical)">
                                      <p:cBhvr>
                                        <p:cTn id="40" dur="500"/>
                                        <p:tgtEl>
                                          <p:spTgt spid="7"/>
                                        </p:tgtEl>
                                      </p:cBhvr>
                                    </p:animEffect>
                                  </p:childTnLst>
                                </p:cTn>
                              </p:par>
                              <p:par>
                                <p:cTn id="41" presetID="16" presetClass="entr" presetSubtype="21"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arn(inVertical)">
                                      <p:cBhvr>
                                        <p:cTn id="43" dur="500"/>
                                        <p:tgtEl>
                                          <p:spTgt spid="8"/>
                                        </p:tgtEl>
                                      </p:cBhvr>
                                    </p:animEffect>
                                  </p:childTnLst>
                                </p:cTn>
                              </p:par>
                              <p:par>
                                <p:cTn id="44" presetID="16" presetClass="entr" presetSubtype="21"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Environment</a:t>
            </a:r>
            <a:endParaRPr lang="zh-CN" altLang="en-US" dirty="0">
              <a:latin typeface="Times New Roman" panose="02020603050405020304" pitchFamily="18" charset="0"/>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3383341"/>
              </p:ext>
            </p:extLst>
          </p:nvPr>
        </p:nvGraphicFramePr>
        <p:xfrm>
          <a:off x="1349765" y="1676403"/>
          <a:ext cx="8994948" cy="3237428"/>
        </p:xfrm>
        <a:graphic>
          <a:graphicData uri="http://schemas.openxmlformats.org/drawingml/2006/table">
            <a:tbl>
              <a:tblPr firstRow="1" bandRow="1">
                <a:tableStyleId>{5C22544A-7EE6-4342-B048-85BDC9FD1C3A}</a:tableStyleId>
              </a:tblPr>
              <a:tblGrid>
                <a:gridCol w="4497474">
                  <a:extLst>
                    <a:ext uri="{9D8B030D-6E8A-4147-A177-3AD203B41FA5}">
                      <a16:colId xmlns:a16="http://schemas.microsoft.com/office/drawing/2014/main" val="2281521962"/>
                    </a:ext>
                  </a:extLst>
                </a:gridCol>
                <a:gridCol w="4497474">
                  <a:extLst>
                    <a:ext uri="{9D8B030D-6E8A-4147-A177-3AD203B41FA5}">
                      <a16:colId xmlns:a16="http://schemas.microsoft.com/office/drawing/2014/main" val="1882122569"/>
                    </a:ext>
                  </a:extLst>
                </a:gridCol>
              </a:tblGrid>
              <a:tr h="465221">
                <a:tc>
                  <a:txBody>
                    <a:bodyPr/>
                    <a:lstStyle/>
                    <a:p>
                      <a:r>
                        <a:rPr lang="en-US" altLang="zh-CN" dirty="0"/>
                        <a:t>Environment</a:t>
                      </a:r>
                      <a:endParaRPr lang="zh-CN" altLang="en-US" dirty="0"/>
                    </a:p>
                  </a:txBody>
                  <a:tcPr/>
                </a:tc>
                <a:tc>
                  <a:txBody>
                    <a:bodyPr/>
                    <a:lstStyle/>
                    <a:p>
                      <a:r>
                        <a:rPr lang="en-US" altLang="zh-CN" dirty="0"/>
                        <a:t>Edition</a:t>
                      </a:r>
                      <a:endParaRPr lang="zh-CN" altLang="en-US" dirty="0"/>
                    </a:p>
                  </a:txBody>
                  <a:tcPr/>
                </a:tc>
                <a:extLst>
                  <a:ext uri="{0D108BD9-81ED-4DB2-BD59-A6C34878D82A}">
                    <a16:rowId xmlns:a16="http://schemas.microsoft.com/office/drawing/2014/main" val="891468057"/>
                  </a:ext>
                </a:extLst>
              </a:tr>
              <a:tr h="458848">
                <a:tc>
                  <a:txBody>
                    <a:bodyPr/>
                    <a:lstStyle/>
                    <a:p>
                      <a:r>
                        <a:rPr lang="en-US" altLang="zh-CN" sz="1800" kern="1200" dirty="0">
                          <a:solidFill>
                            <a:schemeClr val="dk1"/>
                          </a:solidFill>
                          <a:effectLst/>
                          <a:latin typeface="+mn-lt"/>
                          <a:ea typeface="+mn-ea"/>
                          <a:cs typeface="+mn-cs"/>
                        </a:rPr>
                        <a:t>GPU </a:t>
                      </a:r>
                      <a:endParaRPr lang="zh-CN" altLang="en-US" dirty="0"/>
                    </a:p>
                  </a:txBody>
                  <a:tcPr/>
                </a:tc>
                <a:tc>
                  <a:txBody>
                    <a:bodyPr/>
                    <a:lstStyle/>
                    <a:p>
                      <a:r>
                        <a:rPr lang="en-US" altLang="zh-CN" sz="1800" kern="1200" dirty="0">
                          <a:solidFill>
                            <a:schemeClr val="dk1"/>
                          </a:solidFill>
                          <a:effectLst/>
                          <a:latin typeface="+mn-lt"/>
                          <a:ea typeface="+mn-ea"/>
                          <a:cs typeface="+mn-cs"/>
                        </a:rPr>
                        <a:t>GTX 1080 </a:t>
                      </a:r>
                      <a:r>
                        <a:rPr lang="en-US" altLang="zh-CN" sz="1800" kern="1200" dirty="0" err="1">
                          <a:solidFill>
                            <a:schemeClr val="dk1"/>
                          </a:solidFill>
                          <a:effectLst/>
                          <a:latin typeface="+mn-lt"/>
                          <a:ea typeface="+mn-ea"/>
                          <a:cs typeface="+mn-cs"/>
                        </a:rPr>
                        <a:t>Ti</a:t>
                      </a:r>
                      <a:endParaRPr lang="zh-CN" altLang="en-US" dirty="0"/>
                    </a:p>
                  </a:txBody>
                  <a:tcPr/>
                </a:tc>
                <a:extLst>
                  <a:ext uri="{0D108BD9-81ED-4DB2-BD59-A6C34878D82A}">
                    <a16:rowId xmlns:a16="http://schemas.microsoft.com/office/drawing/2014/main" val="940590969"/>
                  </a:ext>
                </a:extLst>
              </a:tr>
              <a:tr h="45884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Ubuntu</a:t>
                      </a:r>
                      <a:endParaRPr lang="zh-CN" alt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16.04.4 LTS</a:t>
                      </a:r>
                      <a:endParaRPr lang="zh-CN" altLang="en-US" dirty="0"/>
                    </a:p>
                  </a:txBody>
                  <a:tcPr/>
                </a:tc>
                <a:extLst>
                  <a:ext uri="{0D108BD9-81ED-4DB2-BD59-A6C34878D82A}">
                    <a16:rowId xmlns:a16="http://schemas.microsoft.com/office/drawing/2014/main" val="2575624505"/>
                  </a:ext>
                </a:extLst>
              </a:tr>
              <a:tr h="45884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CUDA</a:t>
                      </a:r>
                      <a:endParaRPr lang="zh-CN" alt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9.1.85</a:t>
                      </a:r>
                      <a:endParaRPr lang="zh-CN" altLang="en-US" dirty="0"/>
                    </a:p>
                  </a:txBody>
                  <a:tcPr/>
                </a:tc>
                <a:extLst>
                  <a:ext uri="{0D108BD9-81ED-4DB2-BD59-A6C34878D82A}">
                    <a16:rowId xmlns:a16="http://schemas.microsoft.com/office/drawing/2014/main" val="128174386"/>
                  </a:ext>
                </a:extLst>
              </a:tr>
              <a:tr h="465221">
                <a:tc>
                  <a:txBody>
                    <a:bodyPr/>
                    <a:lstStyle/>
                    <a:p>
                      <a:r>
                        <a:rPr lang="en-US" altLang="zh-CN" dirty="0"/>
                        <a:t>CUDNN</a:t>
                      </a:r>
                      <a:endParaRPr lang="zh-CN" altLang="en-US" dirty="0"/>
                    </a:p>
                  </a:txBody>
                  <a:tcPr/>
                </a:tc>
                <a:tc>
                  <a:txBody>
                    <a:bodyPr/>
                    <a:lstStyle/>
                    <a:p>
                      <a:r>
                        <a:rPr lang="en-US" altLang="zh-CN" dirty="0"/>
                        <a:t>7.1.3</a:t>
                      </a:r>
                      <a:endParaRPr lang="zh-CN" altLang="en-US" dirty="0"/>
                    </a:p>
                  </a:txBody>
                  <a:tcPr/>
                </a:tc>
                <a:extLst>
                  <a:ext uri="{0D108BD9-81ED-4DB2-BD59-A6C34878D82A}">
                    <a16:rowId xmlns:a16="http://schemas.microsoft.com/office/drawing/2014/main" val="3623000445"/>
                  </a:ext>
                </a:extLst>
              </a:tr>
              <a:tr h="465221">
                <a:tc>
                  <a:txBody>
                    <a:bodyPr/>
                    <a:lstStyle/>
                    <a:p>
                      <a:r>
                        <a:rPr lang="en-US" altLang="zh-CN" dirty="0"/>
                        <a:t>Python</a:t>
                      </a:r>
                      <a:endParaRPr lang="zh-CN" altLang="en-US" dirty="0"/>
                    </a:p>
                  </a:txBody>
                  <a:tcPr/>
                </a:tc>
                <a:tc>
                  <a:txBody>
                    <a:bodyPr/>
                    <a:lstStyle/>
                    <a:p>
                      <a:r>
                        <a:rPr lang="en-US" altLang="zh-CN" dirty="0"/>
                        <a:t>3.6.2</a:t>
                      </a:r>
                      <a:endParaRPr lang="zh-CN" altLang="en-US" dirty="0"/>
                    </a:p>
                  </a:txBody>
                  <a:tcPr/>
                </a:tc>
                <a:extLst>
                  <a:ext uri="{0D108BD9-81ED-4DB2-BD59-A6C34878D82A}">
                    <a16:rowId xmlns:a16="http://schemas.microsoft.com/office/drawing/2014/main" val="3023048804"/>
                  </a:ext>
                </a:extLst>
              </a:tr>
              <a:tr h="465221">
                <a:tc>
                  <a:txBody>
                    <a:bodyPr/>
                    <a:lstStyle/>
                    <a:p>
                      <a:r>
                        <a:rPr lang="en-US" altLang="zh-CN" dirty="0" err="1"/>
                        <a:t>PyTorch</a:t>
                      </a:r>
                      <a:endParaRPr lang="zh-CN" altLang="en-US" dirty="0"/>
                    </a:p>
                  </a:txBody>
                  <a:tcPr/>
                </a:tc>
                <a:tc>
                  <a:txBody>
                    <a:bodyPr/>
                    <a:lstStyle/>
                    <a:p>
                      <a:r>
                        <a:rPr lang="en-US" altLang="zh-CN" dirty="0"/>
                        <a:t>1.0.1.post2</a:t>
                      </a:r>
                      <a:endParaRPr lang="zh-CN" altLang="en-US" dirty="0"/>
                    </a:p>
                  </a:txBody>
                  <a:tcPr/>
                </a:tc>
                <a:extLst>
                  <a:ext uri="{0D108BD9-81ED-4DB2-BD59-A6C34878D82A}">
                    <a16:rowId xmlns:a16="http://schemas.microsoft.com/office/drawing/2014/main" val="1232430587"/>
                  </a:ext>
                </a:extLst>
              </a:tr>
            </a:tbl>
          </a:graphicData>
        </a:graphic>
      </p:graphicFrame>
      <p:pic>
        <p:nvPicPr>
          <p:cNvPr id="4" name="图片 3" descr="C:\Users\AAAAA\AppData\Roaming\Tencent\Users\534860412\QQ\WinTemp\RichOle\%)SRAJWV7OY9FB8XM4(LURI.png"/>
          <p:cNvPicPr/>
          <p:nvPr/>
        </p:nvPicPr>
        <p:blipFill>
          <a:blip r:embed="rId2">
            <a:extLst>
              <a:ext uri="{28A0092B-C50C-407E-A947-70E740481C1C}">
                <a14:useLocalDpi xmlns:a14="http://schemas.microsoft.com/office/drawing/2010/main" val="0"/>
              </a:ext>
            </a:extLst>
          </a:blip>
          <a:srcRect/>
          <a:stretch>
            <a:fillRect/>
          </a:stretch>
        </p:blipFill>
        <p:spPr bwMode="auto">
          <a:xfrm>
            <a:off x="1501443" y="1985754"/>
            <a:ext cx="8471865" cy="2618726"/>
          </a:xfrm>
          <a:prstGeom prst="rect">
            <a:avLst/>
          </a:prstGeom>
          <a:noFill/>
          <a:ln>
            <a:noFill/>
          </a:ln>
        </p:spPr>
      </p:pic>
      <p:sp>
        <p:nvSpPr>
          <p:cNvPr id="6" name="文本框 5"/>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4.3</a:t>
            </a:r>
            <a:endParaRPr lang="zh-CN" altLang="en-US" sz="3600" b="1" dirty="0">
              <a:solidFill>
                <a:schemeClr val="bg1"/>
              </a:solidFill>
            </a:endParaRPr>
          </a:p>
        </p:txBody>
      </p:sp>
    </p:spTree>
    <p:extLst>
      <p:ext uri="{BB962C8B-B14F-4D97-AF65-F5344CB8AC3E}">
        <p14:creationId xmlns:p14="http://schemas.microsoft.com/office/powerpoint/2010/main" val="2476759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4"/>
                                        </p:tgtEl>
                                        <p:attrNameLst>
                                          <p:attrName>ppt_w</p:attrName>
                                        </p:attrNameLst>
                                      </p:cBhvr>
                                      <p:tavLst>
                                        <p:tav tm="0">
                                          <p:val>
                                            <p:strVal val="ppt_w"/>
                                          </p:val>
                                        </p:tav>
                                        <p:tav tm="100000">
                                          <p:val>
                                            <p:fltVal val="0"/>
                                          </p:val>
                                        </p:tav>
                                      </p:tavLst>
                                    </p:anim>
                                    <p:anim calcmode="lin" valueType="num">
                                      <p:cBhvr>
                                        <p:cTn id="31" dur="500"/>
                                        <p:tgtEl>
                                          <p:spTgt spid="4"/>
                                        </p:tgtEl>
                                        <p:attrNameLst>
                                          <p:attrName>ppt_h</p:attrName>
                                        </p:attrNameLst>
                                      </p:cBhvr>
                                      <p:tavLst>
                                        <p:tav tm="0">
                                          <p:val>
                                            <p:strVal val="ppt_h"/>
                                          </p:val>
                                        </p:tav>
                                        <p:tav tm="100000">
                                          <p:val>
                                            <p:fltVal val="0"/>
                                          </p:val>
                                        </p:tav>
                                      </p:tavLst>
                                    </p:anim>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1" y="0"/>
            <a:ext cx="8643848" cy="867930"/>
          </a:xfrm>
        </p:spPr>
        <p:txBody>
          <a:bodyPr/>
          <a:lstStyle/>
          <a:p>
            <a:r>
              <a:rPr lang="en-US" altLang="zh-CN" dirty="0">
                <a:latin typeface="Times New Roman" panose="02020603050405020304" pitchFamily="18" charset="0"/>
                <a:cs typeface="Times New Roman" panose="02020603050405020304" pitchFamily="18" charset="0"/>
              </a:rPr>
              <a:t>Training Process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—Preprocessing the data</a:t>
            </a:r>
            <a:endParaRPr lang="zh-CN" altLang="en-US" sz="2400" dirty="0">
              <a:latin typeface="Times New Roman" panose="02020603050405020304" pitchFamily="18" charset="0"/>
              <a:cs typeface="Times New Roman" panose="02020603050405020304" pitchFamily="18" charset="0"/>
            </a:endParaRPr>
          </a:p>
        </p:txBody>
      </p:sp>
      <p:pic>
        <p:nvPicPr>
          <p:cNvPr id="3" name="图片 2" descr="C:\Users\AAAAA\AppData\Roaming\Tencent\Users\534860412\QQ\WinTemp\RichOle\DTYYXEE~T4]ZLF~BS1SEMZ2.png"/>
          <p:cNvPicPr/>
          <p:nvPr/>
        </p:nvPicPr>
        <p:blipFill>
          <a:blip r:embed="rId2">
            <a:extLst>
              <a:ext uri="{28A0092B-C50C-407E-A947-70E740481C1C}">
                <a14:useLocalDpi xmlns:a14="http://schemas.microsoft.com/office/drawing/2010/main" val="0"/>
              </a:ext>
            </a:extLst>
          </a:blip>
          <a:srcRect/>
          <a:stretch>
            <a:fillRect/>
          </a:stretch>
        </p:blipFill>
        <p:spPr bwMode="auto">
          <a:xfrm>
            <a:off x="6879662" y="2011931"/>
            <a:ext cx="4710545" cy="2670030"/>
          </a:xfrm>
          <a:prstGeom prst="rect">
            <a:avLst/>
          </a:prstGeom>
          <a:noFill/>
          <a:ln>
            <a:noFill/>
          </a:ln>
        </p:spPr>
      </p:pic>
      <p:pic>
        <p:nvPicPr>
          <p:cNvPr id="4" name="图片 3" descr="C:\Users\AAAAA\AppData\Roaming\Tencent\Users\534860412\QQ\WinTemp\RichOle\B7D8AOIHTNBVPU$M_@GFZKS.png"/>
          <p:cNvPicPr/>
          <p:nvPr/>
        </p:nvPicPr>
        <p:blipFill>
          <a:blip r:embed="rId3">
            <a:extLst>
              <a:ext uri="{28A0092B-C50C-407E-A947-70E740481C1C}">
                <a14:useLocalDpi xmlns:a14="http://schemas.microsoft.com/office/drawing/2010/main" val="0"/>
              </a:ext>
            </a:extLst>
          </a:blip>
          <a:srcRect/>
          <a:stretch>
            <a:fillRect/>
          </a:stretch>
        </p:blipFill>
        <p:spPr bwMode="auto">
          <a:xfrm>
            <a:off x="524295" y="1846541"/>
            <a:ext cx="2594696" cy="3000808"/>
          </a:xfrm>
          <a:prstGeom prst="rect">
            <a:avLst/>
          </a:prstGeom>
          <a:noFill/>
          <a:ln>
            <a:noFill/>
          </a:ln>
        </p:spPr>
      </p:pic>
      <p:pic>
        <p:nvPicPr>
          <p:cNvPr id="6" name="图片 5" descr="C:\Users\AAAAA\AppData\Roaming\Tencent\Users\534860412\QQ\WinTemp\RichOle\{}DVV(SLJSZB)A)O$)}]$OB.png"/>
          <p:cNvPicPr/>
          <p:nvPr/>
        </p:nvPicPr>
        <p:blipFill>
          <a:blip r:embed="rId4">
            <a:extLst>
              <a:ext uri="{28A0092B-C50C-407E-A947-70E740481C1C}">
                <a14:useLocalDpi xmlns:a14="http://schemas.microsoft.com/office/drawing/2010/main" val="0"/>
              </a:ext>
            </a:extLst>
          </a:blip>
          <a:srcRect/>
          <a:stretch>
            <a:fillRect/>
          </a:stretch>
        </p:blipFill>
        <p:spPr bwMode="auto">
          <a:xfrm>
            <a:off x="3639416" y="1618586"/>
            <a:ext cx="2955348" cy="3456719"/>
          </a:xfrm>
          <a:prstGeom prst="rect">
            <a:avLst/>
          </a:prstGeom>
          <a:noFill/>
          <a:ln>
            <a:noFill/>
          </a:ln>
        </p:spPr>
      </p:pic>
      <p:sp>
        <p:nvSpPr>
          <p:cNvPr id="8" name="文本框 7"/>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4.3</a:t>
            </a:r>
            <a:endParaRPr lang="zh-CN" altLang="en-US" sz="3600" b="1" dirty="0">
              <a:solidFill>
                <a:schemeClr val="bg1"/>
              </a:solidFill>
            </a:endParaRPr>
          </a:p>
        </p:txBody>
      </p:sp>
    </p:spTree>
    <p:extLst>
      <p:ext uri="{BB962C8B-B14F-4D97-AF65-F5344CB8AC3E}">
        <p14:creationId xmlns:p14="http://schemas.microsoft.com/office/powerpoint/2010/main" val="29858262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anim calcmode="lin" valueType="num">
                                      <p:cBhvr>
                                        <p:cTn id="28" dur="500" fill="hold"/>
                                        <p:tgtEl>
                                          <p:spTgt spid="3"/>
                                        </p:tgtEl>
                                        <p:attrNameLst>
                                          <p:attrName>ppt_x</p:attrName>
                                        </p:attrNameLst>
                                      </p:cBhvr>
                                      <p:tavLst>
                                        <p:tav tm="0">
                                          <p:val>
                                            <p:strVal val="#ppt_x"/>
                                          </p:val>
                                        </p:tav>
                                        <p:tav tm="100000">
                                          <p:val>
                                            <p:strVal val="#ppt_x"/>
                                          </p:val>
                                        </p:tav>
                                      </p:tavLst>
                                    </p:anim>
                                    <p:anim calcmode="lin" valueType="num">
                                      <p:cBhvr>
                                        <p:cTn id="2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Training Process</a:t>
            </a:r>
            <a:endParaRPr lang="zh-CN" altLang="en-US" dirty="0">
              <a:latin typeface="Times New Roman" panose="02020603050405020304" pitchFamily="18" charset="0"/>
              <a:cs typeface="Times New Roman" panose="02020603050405020304" pitchFamily="18" charset="0"/>
            </a:endParaRPr>
          </a:p>
        </p:txBody>
      </p:sp>
      <p:sp>
        <p:nvSpPr>
          <p:cNvPr id="4" name="内容占位符 2">
            <a:extLst>
              <a:ext uri="{FF2B5EF4-FFF2-40B4-BE49-F238E27FC236}">
                <a16:creationId xmlns:a16="http://schemas.microsoft.com/office/drawing/2014/main" id="{03B27995-0404-493A-B20C-A1DC3490CF28}"/>
              </a:ext>
            </a:extLst>
          </p:cNvPr>
          <p:cNvSpPr txBox="1">
            <a:spLocks/>
          </p:cNvSpPr>
          <p:nvPr/>
        </p:nvSpPr>
        <p:spPr>
          <a:xfrm>
            <a:off x="664442" y="1185766"/>
            <a:ext cx="4129231" cy="1180264"/>
          </a:xfrm>
          <a:prstGeom prst="rect">
            <a:avLst/>
          </a:prstGeom>
        </p:spPr>
        <p:txBody>
          <a:bodyPr/>
          <a:lstStyle>
            <a:lvl1pPr marL="228594" indent="-228594"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Forward propagation</a:t>
            </a:r>
          </a:p>
          <a:p>
            <a:pP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Back propagation</a:t>
            </a:r>
            <a:endParaRPr lang="zh-CN" altLang="en-US" sz="20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E23FD40-0083-4EED-A158-3FEE28652D32}"/>
              </a:ext>
            </a:extLst>
          </p:cNvPr>
          <p:cNvSpPr/>
          <p:nvPr/>
        </p:nvSpPr>
        <p:spPr>
          <a:xfrm>
            <a:off x="3258398" y="2727347"/>
            <a:ext cx="1067586" cy="999236"/>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Training Set</a:t>
            </a:r>
            <a:endParaRPr lang="zh-CN" altLang="en-US" sz="1600" b="1" dirty="0">
              <a:solidFill>
                <a:schemeClr val="tx1"/>
              </a:solidFill>
              <a:latin typeface="Times New Roman" panose="02020603050405020304" pitchFamily="18" charset="0"/>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46124850-C502-4E39-B48D-28EB09053C8F}"/>
              </a:ext>
            </a:extLst>
          </p:cNvPr>
          <p:cNvCxnSpPr>
            <a:stCxn id="5" idx="3"/>
            <a:endCxn id="7" idx="1"/>
          </p:cNvCxnSpPr>
          <p:nvPr/>
        </p:nvCxnSpPr>
        <p:spPr>
          <a:xfrm>
            <a:off x="4325984" y="3226965"/>
            <a:ext cx="84186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矩形 6">
            <a:extLst>
              <a:ext uri="{FF2B5EF4-FFF2-40B4-BE49-F238E27FC236}">
                <a16:creationId xmlns:a16="http://schemas.microsoft.com/office/drawing/2014/main" id="{D7F4E19D-8A8F-417B-B56C-3CCAD9DD4935}"/>
              </a:ext>
            </a:extLst>
          </p:cNvPr>
          <p:cNvSpPr/>
          <p:nvPr/>
        </p:nvSpPr>
        <p:spPr>
          <a:xfrm>
            <a:off x="5167846" y="2727347"/>
            <a:ext cx="1067586" cy="999236"/>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CNN</a:t>
            </a:r>
            <a:r>
              <a:rPr lang="zh-CN" altLang="en-US" sz="1600" b="1" dirty="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Network</a:t>
            </a:r>
            <a:endParaRPr lang="zh-CN" altLang="en-US" sz="1600" b="1" dirty="0">
              <a:solidFill>
                <a:schemeClr val="tx1"/>
              </a:solidFill>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693673F3-2246-4736-A539-4CC8B0251353}"/>
              </a:ext>
            </a:extLst>
          </p:cNvPr>
          <p:cNvCxnSpPr>
            <a:stCxn id="7" idx="3"/>
            <a:endCxn id="12" idx="1"/>
          </p:cNvCxnSpPr>
          <p:nvPr/>
        </p:nvCxnSpPr>
        <p:spPr>
          <a:xfrm>
            <a:off x="6235432" y="3226965"/>
            <a:ext cx="930009"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矩形 10">
            <a:extLst>
              <a:ext uri="{FF2B5EF4-FFF2-40B4-BE49-F238E27FC236}">
                <a16:creationId xmlns:a16="http://schemas.microsoft.com/office/drawing/2014/main" id="{6E493BE2-FF08-43BB-815A-285ABE9C4A8D}"/>
              </a:ext>
            </a:extLst>
          </p:cNvPr>
          <p:cNvSpPr/>
          <p:nvPr/>
        </p:nvSpPr>
        <p:spPr>
          <a:xfrm>
            <a:off x="7361118" y="1488291"/>
            <a:ext cx="676232" cy="668545"/>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Label</a:t>
            </a:r>
            <a:endParaRPr lang="zh-CN" altLang="en-US" sz="1600" b="1"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EC4C228E-3832-4090-A92C-8B9BCC716F8F}"/>
              </a:ext>
            </a:extLst>
          </p:cNvPr>
          <p:cNvSpPr/>
          <p:nvPr/>
        </p:nvSpPr>
        <p:spPr>
          <a:xfrm>
            <a:off x="7165441" y="2727347"/>
            <a:ext cx="1067586" cy="999236"/>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Loss Function</a:t>
            </a:r>
            <a:endParaRPr lang="zh-CN" altLang="en-US" sz="1600" b="1" dirty="0">
              <a:solidFill>
                <a:schemeClr val="tx1"/>
              </a:solidFill>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8B4CF27E-3F4E-475A-AE78-198399606FD3}"/>
              </a:ext>
            </a:extLst>
          </p:cNvPr>
          <p:cNvCxnSpPr>
            <a:stCxn id="11" idx="2"/>
            <a:endCxn id="12" idx="0"/>
          </p:cNvCxnSpPr>
          <p:nvPr/>
        </p:nvCxnSpPr>
        <p:spPr>
          <a:xfrm>
            <a:off x="7699234" y="2156836"/>
            <a:ext cx="0" cy="57051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3D4B44F2-45EF-4E13-B9F4-C1C32D7281F0}"/>
              </a:ext>
            </a:extLst>
          </p:cNvPr>
          <p:cNvCxnSpPr>
            <a:stCxn id="12" idx="2"/>
          </p:cNvCxnSpPr>
          <p:nvPr/>
        </p:nvCxnSpPr>
        <p:spPr>
          <a:xfrm>
            <a:off x="7699234" y="3726584"/>
            <a:ext cx="0" cy="533005"/>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矩形 14">
            <a:extLst>
              <a:ext uri="{FF2B5EF4-FFF2-40B4-BE49-F238E27FC236}">
                <a16:creationId xmlns:a16="http://schemas.microsoft.com/office/drawing/2014/main" id="{002CC206-4377-471B-A3F5-5EB3F22BD358}"/>
              </a:ext>
            </a:extLst>
          </p:cNvPr>
          <p:cNvSpPr/>
          <p:nvPr/>
        </p:nvSpPr>
        <p:spPr>
          <a:xfrm>
            <a:off x="7165441" y="4312053"/>
            <a:ext cx="1067586" cy="999236"/>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Optimizer</a:t>
            </a:r>
            <a:endParaRPr lang="zh-CN" altLang="en-US" sz="1600" b="1" dirty="0">
              <a:solidFill>
                <a:schemeClr val="tx1"/>
              </a:solidFill>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876624A2-8E0D-47D3-B99D-8F587C36D174}"/>
              </a:ext>
            </a:extLst>
          </p:cNvPr>
          <p:cNvCxnSpPr>
            <a:cxnSpLocks/>
            <a:stCxn id="15" idx="1"/>
          </p:cNvCxnSpPr>
          <p:nvPr/>
        </p:nvCxnSpPr>
        <p:spPr>
          <a:xfrm flipH="1">
            <a:off x="6753805" y="4811671"/>
            <a:ext cx="411637"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矩形 16">
            <a:extLst>
              <a:ext uri="{FF2B5EF4-FFF2-40B4-BE49-F238E27FC236}">
                <a16:creationId xmlns:a16="http://schemas.microsoft.com/office/drawing/2014/main" id="{5A1CA36C-EC41-49B3-9B53-9513573BC596}"/>
              </a:ext>
            </a:extLst>
          </p:cNvPr>
          <p:cNvSpPr/>
          <p:nvPr/>
        </p:nvSpPr>
        <p:spPr>
          <a:xfrm>
            <a:off x="5472545" y="4282778"/>
            <a:ext cx="1281260" cy="999236"/>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Update the parameters</a:t>
            </a:r>
            <a:endParaRPr lang="zh-CN" altLang="en-US" sz="1600" b="1" dirty="0">
              <a:solidFill>
                <a:schemeClr val="tx1"/>
              </a:solidFill>
              <a:latin typeface="Times New Roman" panose="02020603050405020304" pitchFamily="18" charset="0"/>
              <a:cs typeface="Times New Roman" panose="02020603050405020304" pitchFamily="18" charset="0"/>
            </a:endParaRPr>
          </a:p>
        </p:txBody>
      </p:sp>
      <p:sp>
        <p:nvSpPr>
          <p:cNvPr id="28" name="文本框 27"/>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4.4</a:t>
            </a:r>
            <a:endParaRPr lang="zh-CN" altLang="en-US" sz="3600" b="1" dirty="0">
              <a:solidFill>
                <a:schemeClr val="bg1"/>
              </a:solidFill>
            </a:endParaRPr>
          </a:p>
        </p:txBody>
      </p:sp>
    </p:spTree>
    <p:extLst>
      <p:ext uri="{BB962C8B-B14F-4D97-AF65-F5344CB8AC3E}">
        <p14:creationId xmlns:p14="http://schemas.microsoft.com/office/powerpoint/2010/main" val="1530545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500"/>
                                        <p:tgtEl>
                                          <p:spTgt spid="4">
                                            <p:txEl>
                                              <p:pRg st="0" end="0"/>
                                            </p:txEl>
                                          </p:spTgt>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25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nodeType="with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par>
                                <p:cTn id="45" presetID="53" presetClass="entr" presetSubtype="16" fill="hold" nodeType="withEffect">
                                  <p:stCondLst>
                                    <p:cond delay="25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4">
                                            <p:txEl>
                                              <p:pRg st="1" end="1"/>
                                            </p:txEl>
                                          </p:spTgt>
                                        </p:tgtEl>
                                        <p:attrNameLst>
                                          <p:attrName>style.visibility</p:attrName>
                                        </p:attrNameLst>
                                      </p:cBhvr>
                                      <p:to>
                                        <p:strVal val="visible"/>
                                      </p:to>
                                    </p:set>
                                    <p:animEffect transition="in" filter="barn(inVertical)">
                                      <p:cBhvr>
                                        <p:cTn id="59" dur="500"/>
                                        <p:tgtEl>
                                          <p:spTgt spid="4">
                                            <p:txEl>
                                              <p:pRg st="1" end="1"/>
                                            </p:txEl>
                                          </p:spTgt>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nodeType="withEffect">
                                  <p:stCondLst>
                                    <p:cond delay="25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nodeType="withEffect">
                                  <p:stCondLst>
                                    <p:cond delay="25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animBg="1"/>
      <p:bldP spid="11" grpId="0" animBg="1"/>
      <p:bldP spid="12" grpId="0" animBg="1"/>
      <p:bldP spid="15" grpId="0" animBg="1"/>
      <p:bldP spid="17" grpId="0" animBg="1"/>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1648114" y="302755"/>
            <a:ext cx="864384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189"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377"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566"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754"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en-US" altLang="zh-CN" dirty="0">
                <a:latin typeface="Times New Roman" panose="02020603050405020304" pitchFamily="18" charset="0"/>
                <a:cs typeface="Times New Roman" panose="02020603050405020304" pitchFamily="18" charset="0"/>
              </a:rPr>
              <a:t>Training Process</a:t>
            </a:r>
            <a:endParaRPr lang="en-US" dirty="0">
              <a:latin typeface="Times New Roman" panose="02020603050405020304" pitchFamily="18" charset="0"/>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499783142"/>
              </p:ext>
            </p:extLst>
          </p:nvPr>
        </p:nvGraphicFramePr>
        <p:xfrm>
          <a:off x="1906038" y="1772611"/>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61049169"/>
                    </a:ext>
                  </a:extLst>
                </a:gridCol>
                <a:gridCol w="4064000">
                  <a:extLst>
                    <a:ext uri="{9D8B030D-6E8A-4147-A177-3AD203B41FA5}">
                      <a16:colId xmlns:a16="http://schemas.microsoft.com/office/drawing/2014/main" val="2273169079"/>
                    </a:ext>
                  </a:extLst>
                </a:gridCol>
              </a:tblGrid>
              <a:tr h="370840">
                <a:tc>
                  <a:txBody>
                    <a:bodyPr/>
                    <a:lstStyle/>
                    <a:p>
                      <a:r>
                        <a:rPr lang="en-US" altLang="zh-CN" dirty="0"/>
                        <a:t>Hyper-parameters</a:t>
                      </a:r>
                      <a:endParaRPr lang="zh-CN" altLang="en-US" dirty="0"/>
                    </a:p>
                  </a:txBody>
                  <a:tcPr/>
                </a:tc>
                <a:tc>
                  <a:txBody>
                    <a:bodyPr/>
                    <a:lstStyle/>
                    <a:p>
                      <a:r>
                        <a:rPr lang="en-US" altLang="zh-CN" dirty="0"/>
                        <a:t>Value</a:t>
                      </a:r>
                      <a:endParaRPr lang="zh-CN" altLang="en-US" dirty="0"/>
                    </a:p>
                  </a:txBody>
                  <a:tcPr/>
                </a:tc>
                <a:extLst>
                  <a:ext uri="{0D108BD9-81ED-4DB2-BD59-A6C34878D82A}">
                    <a16:rowId xmlns:a16="http://schemas.microsoft.com/office/drawing/2014/main" val="307144489"/>
                  </a:ext>
                </a:extLst>
              </a:tr>
              <a:tr h="370840">
                <a:tc>
                  <a:txBody>
                    <a:bodyPr/>
                    <a:lstStyle/>
                    <a:p>
                      <a:r>
                        <a:rPr lang="en-US" altLang="zh-CN" dirty="0"/>
                        <a:t>Optimizer</a:t>
                      </a:r>
                      <a:endParaRPr lang="zh-CN" altLang="en-US" dirty="0"/>
                    </a:p>
                  </a:txBody>
                  <a:tcPr/>
                </a:tc>
                <a:tc>
                  <a:txBody>
                    <a:bodyPr/>
                    <a:lstStyle/>
                    <a:p>
                      <a:r>
                        <a:rPr lang="en-US" altLang="zh-CN" dirty="0"/>
                        <a:t>SGD</a:t>
                      </a:r>
                      <a:endParaRPr lang="zh-CN" altLang="en-US" dirty="0"/>
                    </a:p>
                  </a:txBody>
                  <a:tcPr/>
                </a:tc>
                <a:extLst>
                  <a:ext uri="{0D108BD9-81ED-4DB2-BD59-A6C34878D82A}">
                    <a16:rowId xmlns:a16="http://schemas.microsoft.com/office/drawing/2014/main" val="197179261"/>
                  </a:ext>
                </a:extLst>
              </a:tr>
              <a:tr h="370840">
                <a:tc>
                  <a:txBody>
                    <a:bodyPr/>
                    <a:lstStyle/>
                    <a:p>
                      <a:r>
                        <a:rPr lang="en-US" altLang="zh-CN" dirty="0"/>
                        <a:t>Learning rate</a:t>
                      </a:r>
                      <a:endParaRPr lang="zh-CN" altLang="en-US" dirty="0"/>
                    </a:p>
                  </a:txBody>
                  <a:tcPr/>
                </a:tc>
                <a:tc>
                  <a:txBody>
                    <a:bodyPr/>
                    <a:lstStyle/>
                    <a:p>
                      <a:r>
                        <a:rPr lang="en-US" altLang="zh-CN" dirty="0"/>
                        <a:t>0.1-0.01-0.001</a:t>
                      </a:r>
                      <a:endParaRPr lang="zh-CN" altLang="en-US" dirty="0"/>
                    </a:p>
                  </a:txBody>
                  <a:tcPr/>
                </a:tc>
                <a:extLst>
                  <a:ext uri="{0D108BD9-81ED-4DB2-BD59-A6C34878D82A}">
                    <a16:rowId xmlns:a16="http://schemas.microsoft.com/office/drawing/2014/main" val="4209931039"/>
                  </a:ext>
                </a:extLst>
              </a:tr>
              <a:tr h="370840">
                <a:tc>
                  <a:txBody>
                    <a:bodyPr/>
                    <a:lstStyle/>
                    <a:p>
                      <a:r>
                        <a:rPr lang="en-US" altLang="zh-CN" dirty="0"/>
                        <a:t>Batch size</a:t>
                      </a:r>
                      <a:endParaRPr lang="zh-CN" altLang="en-US" dirty="0"/>
                    </a:p>
                  </a:txBody>
                  <a:tcPr/>
                </a:tc>
                <a:tc>
                  <a:txBody>
                    <a:bodyPr/>
                    <a:lstStyle/>
                    <a:p>
                      <a:r>
                        <a:rPr lang="en-US" altLang="zh-CN" dirty="0"/>
                        <a:t>128</a:t>
                      </a:r>
                      <a:endParaRPr lang="zh-CN" altLang="en-US" dirty="0"/>
                    </a:p>
                  </a:txBody>
                  <a:tcPr/>
                </a:tc>
                <a:extLst>
                  <a:ext uri="{0D108BD9-81ED-4DB2-BD59-A6C34878D82A}">
                    <a16:rowId xmlns:a16="http://schemas.microsoft.com/office/drawing/2014/main" val="3294320721"/>
                  </a:ext>
                </a:extLst>
              </a:tr>
              <a:tr h="370840">
                <a:tc>
                  <a:txBody>
                    <a:bodyPr/>
                    <a:lstStyle/>
                    <a:p>
                      <a:r>
                        <a:rPr lang="en-US" altLang="zh-CN" dirty="0"/>
                        <a:t>epoch</a:t>
                      </a:r>
                      <a:endParaRPr lang="zh-CN" altLang="en-US" dirty="0"/>
                    </a:p>
                  </a:txBody>
                  <a:tcPr/>
                </a:tc>
                <a:tc>
                  <a:txBody>
                    <a:bodyPr/>
                    <a:lstStyle/>
                    <a:p>
                      <a:r>
                        <a:rPr lang="en-US" altLang="zh-CN" dirty="0"/>
                        <a:t>50</a:t>
                      </a:r>
                      <a:endParaRPr lang="zh-CN" altLang="en-US" dirty="0"/>
                    </a:p>
                  </a:txBody>
                  <a:tcPr/>
                </a:tc>
                <a:extLst>
                  <a:ext uri="{0D108BD9-81ED-4DB2-BD59-A6C34878D82A}">
                    <a16:rowId xmlns:a16="http://schemas.microsoft.com/office/drawing/2014/main" val="3112822071"/>
                  </a:ext>
                </a:extLst>
              </a:tr>
              <a:tr h="370840">
                <a:tc>
                  <a:txBody>
                    <a:bodyPr/>
                    <a:lstStyle/>
                    <a:p>
                      <a:r>
                        <a:rPr lang="en-US" altLang="zh-CN" dirty="0"/>
                        <a:t>Weight</a:t>
                      </a:r>
                      <a:r>
                        <a:rPr lang="en-US" altLang="zh-CN" baseline="0" dirty="0"/>
                        <a:t> decay</a:t>
                      </a:r>
                      <a:endParaRPr lang="zh-CN" altLang="en-US" dirty="0"/>
                    </a:p>
                  </a:txBody>
                  <a:tcPr/>
                </a:tc>
                <a:tc>
                  <a:txBody>
                    <a:bodyPr/>
                    <a:lstStyle/>
                    <a:p>
                      <a:r>
                        <a:rPr lang="en-US" altLang="zh-CN" dirty="0"/>
                        <a:t>5e-4</a:t>
                      </a:r>
                      <a:endParaRPr lang="zh-CN" altLang="en-US" dirty="0"/>
                    </a:p>
                  </a:txBody>
                  <a:tcPr/>
                </a:tc>
                <a:extLst>
                  <a:ext uri="{0D108BD9-81ED-4DB2-BD59-A6C34878D82A}">
                    <a16:rowId xmlns:a16="http://schemas.microsoft.com/office/drawing/2014/main" val="1625517598"/>
                  </a:ext>
                </a:extLst>
              </a:tr>
            </a:tbl>
          </a:graphicData>
        </a:graphic>
      </p:graphicFrame>
      <p:sp>
        <p:nvSpPr>
          <p:cNvPr id="8" name="文本框 7"/>
          <p:cNvSpPr txBox="1"/>
          <p:nvPr/>
        </p:nvSpPr>
        <p:spPr>
          <a:xfrm>
            <a:off x="1906038" y="4364182"/>
            <a:ext cx="3506473"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Training time: 5 hours around</a:t>
            </a:r>
            <a:endParaRPr lang="zh-CN" altLang="en-US" sz="2000" b="1" dirty="0">
              <a:latin typeface="Times New Roman" panose="02020603050405020304" pitchFamily="18" charset="0"/>
              <a:cs typeface="Times New Roman" panose="02020603050405020304" pitchFamily="18" charset="0"/>
            </a:endParaRPr>
          </a:p>
        </p:txBody>
      </p:sp>
      <p:sp>
        <p:nvSpPr>
          <p:cNvPr id="9" name="文本框 8"/>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4.4</a:t>
            </a:r>
            <a:endParaRPr lang="zh-CN" altLang="en-US" sz="3600" b="1" dirty="0">
              <a:solidFill>
                <a:schemeClr val="bg1"/>
              </a:solidFill>
            </a:endParaRPr>
          </a:p>
        </p:txBody>
      </p:sp>
    </p:spTree>
    <p:extLst>
      <p:ext uri="{BB962C8B-B14F-4D97-AF65-F5344CB8AC3E}">
        <p14:creationId xmlns:p14="http://schemas.microsoft.com/office/powerpoint/2010/main" val="3145857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3533" y="124217"/>
            <a:ext cx="8643848" cy="812530"/>
          </a:xfrm>
        </p:spPr>
        <p:txBody>
          <a:bodyPr/>
          <a:lstStyle/>
          <a:p>
            <a:r>
              <a:rPr lang="en-US" altLang="zh-CN" dirty="0">
                <a:latin typeface="Times New Roman" panose="02020603050405020304" pitchFamily="18" charset="0"/>
                <a:cs typeface="Times New Roman" panose="02020603050405020304" pitchFamily="18" charset="0"/>
              </a:rPr>
              <a:t>Results</a:t>
            </a:r>
            <a:br>
              <a:rPr lang="en-US" altLang="zh-CN"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—Comparison with baseline</a:t>
            </a:r>
            <a:endParaRPr lang="zh-CN" altLang="en-US" sz="2400" dirty="0">
              <a:latin typeface="Times New Roman" panose="02020603050405020304" pitchFamily="18" charset="0"/>
              <a:cs typeface="Times New Roman" panose="02020603050405020304" pitchFamily="18" charset="0"/>
            </a:endParaRPr>
          </a:p>
        </p:txBody>
      </p:sp>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766098" y="1446067"/>
            <a:ext cx="4646930" cy="3486150"/>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2667308429"/>
              </p:ext>
            </p:extLst>
          </p:nvPr>
        </p:nvGraphicFramePr>
        <p:xfrm>
          <a:off x="1136590" y="4932217"/>
          <a:ext cx="4276438" cy="1005840"/>
        </p:xfrm>
        <a:graphic>
          <a:graphicData uri="http://schemas.openxmlformats.org/drawingml/2006/table">
            <a:tbl>
              <a:tblPr firstRow="1" bandRow="1">
                <a:tableStyleId>{5C22544A-7EE6-4342-B048-85BDC9FD1C3A}</a:tableStyleId>
              </a:tblPr>
              <a:tblGrid>
                <a:gridCol w="2138219">
                  <a:extLst>
                    <a:ext uri="{9D8B030D-6E8A-4147-A177-3AD203B41FA5}">
                      <a16:colId xmlns:a16="http://schemas.microsoft.com/office/drawing/2014/main" val="3181010456"/>
                    </a:ext>
                  </a:extLst>
                </a:gridCol>
                <a:gridCol w="2138219">
                  <a:extLst>
                    <a:ext uri="{9D8B030D-6E8A-4147-A177-3AD203B41FA5}">
                      <a16:colId xmlns:a16="http://schemas.microsoft.com/office/drawing/2014/main" val="386897519"/>
                    </a:ext>
                  </a:extLst>
                </a:gridCol>
              </a:tblGrid>
              <a:tr h="330073">
                <a:tc>
                  <a:txBody>
                    <a:bodyPr/>
                    <a:lstStyle/>
                    <a:p>
                      <a:r>
                        <a:rPr lang="en-US" altLang="zh-CN" sz="1600" b="1" kern="1200" dirty="0">
                          <a:solidFill>
                            <a:schemeClr val="lt1"/>
                          </a:solidFill>
                          <a:effectLst/>
                          <a:latin typeface="+mn-lt"/>
                          <a:ea typeface="+mn-ea"/>
                          <a:cs typeface="+mn-cs"/>
                        </a:rPr>
                        <a:t>Model</a:t>
                      </a:r>
                      <a:endParaRPr lang="zh-CN" altLang="en-US" sz="1600" dirty="0"/>
                    </a:p>
                  </a:txBody>
                  <a:tcPr/>
                </a:tc>
                <a:tc>
                  <a:txBody>
                    <a:bodyPr/>
                    <a:lstStyle/>
                    <a:p>
                      <a:r>
                        <a:rPr lang="en-US" altLang="zh-CN" sz="1600" b="1" kern="1200" dirty="0" err="1">
                          <a:solidFill>
                            <a:schemeClr val="lt1"/>
                          </a:solidFill>
                          <a:effectLst/>
                          <a:latin typeface="+mn-lt"/>
                          <a:ea typeface="+mn-ea"/>
                          <a:cs typeface="+mn-cs"/>
                        </a:rPr>
                        <a:t>mAP</a:t>
                      </a:r>
                      <a:r>
                        <a:rPr lang="en-US" altLang="zh-CN" sz="1600" b="1" kern="1200" dirty="0">
                          <a:solidFill>
                            <a:schemeClr val="lt1"/>
                          </a:solidFill>
                          <a:effectLst/>
                          <a:latin typeface="+mn-lt"/>
                          <a:ea typeface="+mn-ea"/>
                          <a:cs typeface="+mn-cs"/>
                        </a:rPr>
                        <a:t>/%</a:t>
                      </a:r>
                      <a:endParaRPr lang="zh-CN" altLang="en-US" sz="1600" dirty="0"/>
                    </a:p>
                  </a:txBody>
                  <a:tcPr/>
                </a:tc>
                <a:extLst>
                  <a:ext uri="{0D108BD9-81ED-4DB2-BD59-A6C34878D82A}">
                    <a16:rowId xmlns:a16="http://schemas.microsoft.com/office/drawing/2014/main" val="3438442656"/>
                  </a:ext>
                </a:extLst>
              </a:tr>
              <a:tr h="330073">
                <a:tc>
                  <a:txBody>
                    <a:bodyPr/>
                    <a:lstStyle/>
                    <a:p>
                      <a:r>
                        <a:rPr lang="en-US" altLang="zh-CN" sz="1600" kern="1200" dirty="0">
                          <a:solidFill>
                            <a:schemeClr val="dk1"/>
                          </a:solidFill>
                          <a:effectLst/>
                          <a:latin typeface="+mn-lt"/>
                          <a:ea typeface="+mn-ea"/>
                          <a:cs typeface="+mn-cs"/>
                        </a:rPr>
                        <a:t>Baseline</a:t>
                      </a:r>
                      <a:endParaRPr lang="zh-CN" altLang="en-US" sz="1600" dirty="0"/>
                    </a:p>
                  </a:txBody>
                  <a:tcPr/>
                </a:tc>
                <a:tc>
                  <a:txBody>
                    <a:bodyPr/>
                    <a:lstStyle/>
                    <a:p>
                      <a:r>
                        <a:rPr lang="en-US" altLang="zh-CN" sz="1600" kern="1200" dirty="0">
                          <a:solidFill>
                            <a:schemeClr val="dk1"/>
                          </a:solidFill>
                          <a:effectLst/>
                          <a:latin typeface="+mn-lt"/>
                          <a:ea typeface="+mn-ea"/>
                          <a:cs typeface="+mn-cs"/>
                        </a:rPr>
                        <a:t>59.3</a:t>
                      </a:r>
                      <a:endParaRPr lang="zh-CN" altLang="en-US" sz="1600" dirty="0"/>
                    </a:p>
                  </a:txBody>
                  <a:tcPr/>
                </a:tc>
                <a:extLst>
                  <a:ext uri="{0D108BD9-81ED-4DB2-BD59-A6C34878D82A}">
                    <a16:rowId xmlns:a16="http://schemas.microsoft.com/office/drawing/2014/main" val="3196822416"/>
                  </a:ext>
                </a:extLst>
              </a:tr>
              <a:tr h="330073">
                <a:tc>
                  <a:txBody>
                    <a:bodyPr/>
                    <a:lstStyle/>
                    <a:p>
                      <a:r>
                        <a:rPr lang="en-US" altLang="zh-CN" sz="1600" kern="1200" dirty="0">
                          <a:solidFill>
                            <a:schemeClr val="dk1"/>
                          </a:solidFill>
                          <a:effectLst/>
                          <a:latin typeface="+mn-lt"/>
                          <a:ea typeface="+mn-ea"/>
                          <a:cs typeface="+mn-cs"/>
                        </a:rPr>
                        <a:t>This model</a:t>
                      </a:r>
                      <a:endParaRPr lang="zh-CN" altLang="en-US" sz="1600" dirty="0"/>
                    </a:p>
                  </a:txBody>
                  <a:tcPr/>
                </a:tc>
                <a:tc>
                  <a:txBody>
                    <a:bodyPr/>
                    <a:lstStyle/>
                    <a:p>
                      <a:r>
                        <a:rPr lang="en-US" altLang="zh-CN" sz="1600" kern="1200" dirty="0">
                          <a:solidFill>
                            <a:schemeClr val="dk1"/>
                          </a:solidFill>
                          <a:effectLst/>
                          <a:latin typeface="+mn-lt"/>
                          <a:ea typeface="+mn-ea"/>
                          <a:cs typeface="+mn-cs"/>
                        </a:rPr>
                        <a:t>69.9</a:t>
                      </a:r>
                      <a:endParaRPr lang="zh-CN" altLang="en-US" sz="1600" dirty="0"/>
                    </a:p>
                  </a:txBody>
                  <a:tcPr/>
                </a:tc>
                <a:extLst>
                  <a:ext uri="{0D108BD9-81ED-4DB2-BD59-A6C34878D82A}">
                    <a16:rowId xmlns:a16="http://schemas.microsoft.com/office/drawing/2014/main" val="1392770299"/>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837515692"/>
              </p:ext>
            </p:extLst>
          </p:nvPr>
        </p:nvGraphicFramePr>
        <p:xfrm>
          <a:off x="6442362" y="4946072"/>
          <a:ext cx="4918366" cy="1005840"/>
        </p:xfrm>
        <a:graphic>
          <a:graphicData uri="http://schemas.openxmlformats.org/drawingml/2006/table">
            <a:tbl>
              <a:tblPr firstRow="1" bandRow="1">
                <a:tableStyleId>{5C22544A-7EE6-4342-B048-85BDC9FD1C3A}</a:tableStyleId>
              </a:tblPr>
              <a:tblGrid>
                <a:gridCol w="2459183">
                  <a:extLst>
                    <a:ext uri="{9D8B030D-6E8A-4147-A177-3AD203B41FA5}">
                      <a16:colId xmlns:a16="http://schemas.microsoft.com/office/drawing/2014/main" val="3181010456"/>
                    </a:ext>
                  </a:extLst>
                </a:gridCol>
                <a:gridCol w="2459183">
                  <a:extLst>
                    <a:ext uri="{9D8B030D-6E8A-4147-A177-3AD203B41FA5}">
                      <a16:colId xmlns:a16="http://schemas.microsoft.com/office/drawing/2014/main" val="386897519"/>
                    </a:ext>
                  </a:extLst>
                </a:gridCol>
              </a:tblGrid>
              <a:tr h="295067">
                <a:tc>
                  <a:txBody>
                    <a:bodyPr/>
                    <a:lstStyle/>
                    <a:p>
                      <a:r>
                        <a:rPr lang="en-US" altLang="zh-CN" sz="1600" b="1" kern="1200" dirty="0">
                          <a:solidFill>
                            <a:schemeClr val="lt1"/>
                          </a:solidFill>
                          <a:effectLst/>
                          <a:latin typeface="+mn-lt"/>
                          <a:ea typeface="+mn-ea"/>
                          <a:cs typeface="+mn-cs"/>
                        </a:rPr>
                        <a:t>Model</a:t>
                      </a:r>
                      <a:endParaRPr lang="zh-CN" altLang="en-US" sz="1600" dirty="0"/>
                    </a:p>
                  </a:txBody>
                  <a:tcPr/>
                </a:tc>
                <a:tc>
                  <a:txBody>
                    <a:bodyPr/>
                    <a:lstStyle/>
                    <a:p>
                      <a:r>
                        <a:rPr lang="en-US" altLang="zh-CN" sz="1600" b="1" kern="1200" dirty="0" err="1">
                          <a:solidFill>
                            <a:schemeClr val="lt1"/>
                          </a:solidFill>
                          <a:effectLst/>
                          <a:latin typeface="+mn-lt"/>
                          <a:ea typeface="+mn-ea"/>
                          <a:cs typeface="+mn-cs"/>
                        </a:rPr>
                        <a:t>mAP</a:t>
                      </a:r>
                      <a:r>
                        <a:rPr lang="en-US" altLang="zh-CN" sz="1600" b="1" kern="1200" dirty="0">
                          <a:solidFill>
                            <a:schemeClr val="lt1"/>
                          </a:solidFill>
                          <a:effectLst/>
                          <a:latin typeface="+mn-lt"/>
                          <a:ea typeface="+mn-ea"/>
                          <a:cs typeface="+mn-cs"/>
                        </a:rPr>
                        <a:t>/%</a:t>
                      </a:r>
                      <a:endParaRPr lang="zh-CN" altLang="en-US" sz="1600" dirty="0"/>
                    </a:p>
                  </a:txBody>
                  <a:tcPr/>
                </a:tc>
                <a:extLst>
                  <a:ext uri="{0D108BD9-81ED-4DB2-BD59-A6C34878D82A}">
                    <a16:rowId xmlns:a16="http://schemas.microsoft.com/office/drawing/2014/main" val="3438442656"/>
                  </a:ext>
                </a:extLst>
              </a:tr>
              <a:tr h="295067">
                <a:tc>
                  <a:txBody>
                    <a:bodyPr/>
                    <a:lstStyle/>
                    <a:p>
                      <a:r>
                        <a:rPr lang="en-US" altLang="zh-CN" sz="1600" kern="1200" dirty="0">
                          <a:solidFill>
                            <a:schemeClr val="dk1"/>
                          </a:solidFill>
                          <a:effectLst/>
                          <a:latin typeface="+mn-lt"/>
                          <a:ea typeface="+mn-ea"/>
                          <a:cs typeface="+mn-cs"/>
                        </a:rPr>
                        <a:t>Baseline</a:t>
                      </a:r>
                      <a:endParaRPr lang="zh-CN" altLang="en-US" sz="1600" dirty="0"/>
                    </a:p>
                  </a:txBody>
                  <a:tcPr/>
                </a:tc>
                <a:tc>
                  <a:txBody>
                    <a:bodyPr/>
                    <a:lstStyle/>
                    <a:p>
                      <a:r>
                        <a:rPr lang="en-US" altLang="zh-CN" sz="1600" kern="1200" dirty="0">
                          <a:solidFill>
                            <a:schemeClr val="dk1"/>
                          </a:solidFill>
                          <a:effectLst/>
                          <a:latin typeface="+mn-lt"/>
                          <a:ea typeface="+mn-ea"/>
                          <a:cs typeface="+mn-cs"/>
                        </a:rPr>
                        <a:t>63.2</a:t>
                      </a:r>
                      <a:endParaRPr lang="zh-CN" altLang="en-US" sz="1600" dirty="0"/>
                    </a:p>
                  </a:txBody>
                  <a:tcPr/>
                </a:tc>
                <a:extLst>
                  <a:ext uri="{0D108BD9-81ED-4DB2-BD59-A6C34878D82A}">
                    <a16:rowId xmlns:a16="http://schemas.microsoft.com/office/drawing/2014/main" val="3196822416"/>
                  </a:ext>
                </a:extLst>
              </a:tr>
              <a:tr h="295067">
                <a:tc>
                  <a:txBody>
                    <a:bodyPr/>
                    <a:lstStyle/>
                    <a:p>
                      <a:r>
                        <a:rPr lang="en-US" altLang="zh-CN" sz="1600" kern="1200" dirty="0">
                          <a:solidFill>
                            <a:schemeClr val="dk1"/>
                          </a:solidFill>
                          <a:effectLst/>
                          <a:latin typeface="+mn-lt"/>
                          <a:ea typeface="+mn-ea"/>
                          <a:cs typeface="+mn-cs"/>
                        </a:rPr>
                        <a:t>This model</a:t>
                      </a:r>
                      <a:endParaRPr lang="zh-CN" altLang="en-US" sz="1600" dirty="0"/>
                    </a:p>
                  </a:txBody>
                  <a:tcPr/>
                </a:tc>
                <a:tc>
                  <a:txBody>
                    <a:bodyPr/>
                    <a:lstStyle/>
                    <a:p>
                      <a:r>
                        <a:rPr lang="en-US" altLang="zh-CN" sz="1600" kern="1200" dirty="0">
                          <a:solidFill>
                            <a:schemeClr val="dk1"/>
                          </a:solidFill>
                          <a:effectLst/>
                          <a:latin typeface="+mn-lt"/>
                          <a:ea typeface="+mn-ea"/>
                          <a:cs typeface="+mn-cs"/>
                        </a:rPr>
                        <a:t>76.0</a:t>
                      </a:r>
                      <a:endParaRPr lang="zh-CN" altLang="en-US" sz="1600" dirty="0"/>
                    </a:p>
                  </a:txBody>
                  <a:tcPr/>
                </a:tc>
                <a:extLst>
                  <a:ext uri="{0D108BD9-81ED-4DB2-BD59-A6C34878D82A}">
                    <a16:rowId xmlns:a16="http://schemas.microsoft.com/office/drawing/2014/main" val="1392770299"/>
                  </a:ext>
                </a:extLst>
              </a:tr>
            </a:tbl>
          </a:graphicData>
        </a:graphic>
      </p:graphicFrame>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6622790" y="1446067"/>
            <a:ext cx="4557509" cy="3441632"/>
          </a:xfrm>
          <a:prstGeom prst="rect">
            <a:avLst/>
          </a:prstGeom>
        </p:spPr>
      </p:pic>
      <p:sp>
        <p:nvSpPr>
          <p:cNvPr id="11" name="文本框 10"/>
          <p:cNvSpPr txBox="1"/>
          <p:nvPr/>
        </p:nvSpPr>
        <p:spPr>
          <a:xfrm>
            <a:off x="572135" y="1015945"/>
            <a:ext cx="181171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Market1501</a:t>
            </a:r>
            <a:endParaRPr lang="zh-CN" altLang="en-US" sz="2000" b="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6834390" y="964447"/>
            <a:ext cx="1499128"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CUHK03</a:t>
            </a:r>
            <a:endParaRPr lang="zh-CN" altLang="en-US" sz="2000" b="1" dirty="0">
              <a:latin typeface="Times New Roman" panose="02020603050405020304" pitchFamily="18" charset="0"/>
              <a:cs typeface="Times New Roman" panose="02020603050405020304" pitchFamily="18" charset="0"/>
            </a:endParaRPr>
          </a:p>
        </p:txBody>
      </p:sp>
      <p:sp>
        <p:nvSpPr>
          <p:cNvPr id="13" name="文本框 12"/>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4.5</a:t>
            </a:r>
            <a:endParaRPr lang="zh-CN" altLang="en-US" sz="3600" b="1" dirty="0">
              <a:solidFill>
                <a:schemeClr val="bg1"/>
              </a:solidFill>
            </a:endParaRPr>
          </a:p>
        </p:txBody>
      </p:sp>
    </p:spTree>
    <p:extLst>
      <p:ext uri="{BB962C8B-B14F-4D97-AF65-F5344CB8AC3E}">
        <p14:creationId xmlns:p14="http://schemas.microsoft.com/office/powerpoint/2010/main" val="42821738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50391" y="3044378"/>
            <a:ext cx="2958755" cy="643829"/>
            <a:chOff x="5726553" y="1635895"/>
            <a:chExt cx="2958755" cy="643829"/>
          </a:xfrm>
        </p:grpSpPr>
        <p:sp>
          <p:nvSpPr>
            <p:cNvPr id="19" name="文本框 18">
              <a:extLst>
                <a:ext uri="{FF2B5EF4-FFF2-40B4-BE49-F238E27FC236}">
                  <a16:creationId xmlns:a16="http://schemas.microsoft.com/office/drawing/2014/main" id="{41B256AE-680D-4CCC-B51F-B69BF45F0365}"/>
                </a:ext>
              </a:extLst>
            </p:cNvPr>
            <p:cNvSpPr txBox="1"/>
            <p:nvPr/>
          </p:nvSpPr>
          <p:spPr>
            <a:xfrm>
              <a:off x="6549852" y="1696200"/>
              <a:ext cx="2135456" cy="523220"/>
            </a:xfrm>
            <a:prstGeom prst="rect">
              <a:avLst/>
            </a:prstGeom>
            <a:noFill/>
          </p:spPr>
          <p:txBody>
            <a:bodyPr wrap="none">
              <a:spAutoFit/>
            </a:bodyPr>
            <a:lstStyle/>
            <a:p>
              <a:pPr lvl="0">
                <a:defRPr/>
              </a:pPr>
              <a:r>
                <a:rPr lang="en-US" altLang="zh-CN"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Introduction</a:t>
              </a:r>
              <a:endParaRPr lang="zh-CN" altLang="en-US"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0" name="椭圆 19">
              <a:extLst>
                <a:ext uri="{FF2B5EF4-FFF2-40B4-BE49-F238E27FC236}">
                  <a16:creationId xmlns:a16="http://schemas.microsoft.com/office/drawing/2014/main" id="{4CD969C8-E62F-446D-85AA-293C5C9F7396}"/>
                </a:ext>
              </a:extLst>
            </p:cNvPr>
            <p:cNvSpPr/>
            <p:nvPr/>
          </p:nvSpPr>
          <p:spPr>
            <a:xfrm>
              <a:off x="5726553" y="1635895"/>
              <a:ext cx="643828" cy="6438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en-US" altLang="zh-CN" sz="4000" b="1" dirty="0">
                  <a:solidFill>
                    <a:prstClr val="white"/>
                  </a:solidFill>
                  <a:latin typeface="微软雅黑"/>
                  <a:ea typeface="微软雅黑"/>
                </a:rPr>
                <a:t>1</a:t>
              </a:r>
              <a:endParaRPr lang="zh-CN" altLang="en-US" sz="4000" b="1" dirty="0">
                <a:solidFill>
                  <a:prstClr val="white"/>
                </a:solidFill>
                <a:latin typeface="微软雅黑"/>
                <a:ea typeface="微软雅黑"/>
              </a:endParaRPr>
            </a:p>
          </p:txBody>
        </p:sp>
      </p:grpSp>
    </p:spTree>
    <p:extLst>
      <p:ext uri="{BB962C8B-B14F-4D97-AF65-F5344CB8AC3E}">
        <p14:creationId xmlns:p14="http://schemas.microsoft.com/office/powerpoint/2010/main" val="39261293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tretch>
            <a:fillRect/>
          </a:stretch>
        </p:blipFill>
        <p:spPr>
          <a:xfrm>
            <a:off x="556922" y="1326282"/>
            <a:ext cx="5158682" cy="3786044"/>
          </a:xfrm>
          <a:prstGeom prst="rect">
            <a:avLst/>
          </a:prstGeom>
        </p:spPr>
      </p:pic>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6617681" y="1366542"/>
            <a:ext cx="4992428" cy="3713020"/>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815761473"/>
              </p:ext>
            </p:extLst>
          </p:nvPr>
        </p:nvGraphicFramePr>
        <p:xfrm>
          <a:off x="998044" y="5112326"/>
          <a:ext cx="4276438" cy="1005840"/>
        </p:xfrm>
        <a:graphic>
          <a:graphicData uri="http://schemas.openxmlformats.org/drawingml/2006/table">
            <a:tbl>
              <a:tblPr firstRow="1" bandRow="1">
                <a:tableStyleId>{5C22544A-7EE6-4342-B048-85BDC9FD1C3A}</a:tableStyleId>
              </a:tblPr>
              <a:tblGrid>
                <a:gridCol w="2138219">
                  <a:extLst>
                    <a:ext uri="{9D8B030D-6E8A-4147-A177-3AD203B41FA5}">
                      <a16:colId xmlns:a16="http://schemas.microsoft.com/office/drawing/2014/main" val="3181010456"/>
                    </a:ext>
                  </a:extLst>
                </a:gridCol>
                <a:gridCol w="2138219">
                  <a:extLst>
                    <a:ext uri="{9D8B030D-6E8A-4147-A177-3AD203B41FA5}">
                      <a16:colId xmlns:a16="http://schemas.microsoft.com/office/drawing/2014/main" val="386897519"/>
                    </a:ext>
                  </a:extLst>
                </a:gridCol>
              </a:tblGrid>
              <a:tr h="330073">
                <a:tc>
                  <a:txBody>
                    <a:bodyPr/>
                    <a:lstStyle/>
                    <a:p>
                      <a:r>
                        <a:rPr lang="en-US" altLang="zh-CN" sz="1600" b="1" kern="1200" dirty="0">
                          <a:solidFill>
                            <a:schemeClr val="lt1"/>
                          </a:solidFill>
                          <a:effectLst/>
                          <a:latin typeface="+mn-lt"/>
                          <a:ea typeface="+mn-ea"/>
                          <a:cs typeface="+mn-cs"/>
                        </a:rPr>
                        <a:t>Loss function</a:t>
                      </a:r>
                      <a:endParaRPr lang="zh-CN" altLang="en-US" sz="1400" dirty="0"/>
                    </a:p>
                  </a:txBody>
                  <a:tcPr/>
                </a:tc>
                <a:tc>
                  <a:txBody>
                    <a:bodyPr/>
                    <a:lstStyle/>
                    <a:p>
                      <a:r>
                        <a:rPr lang="en-US" altLang="zh-CN" sz="1400" b="1" kern="1200" dirty="0" err="1">
                          <a:solidFill>
                            <a:schemeClr val="lt1"/>
                          </a:solidFill>
                          <a:effectLst/>
                          <a:latin typeface="+mn-lt"/>
                          <a:ea typeface="+mn-ea"/>
                          <a:cs typeface="+mn-cs"/>
                        </a:rPr>
                        <a:t>mAP</a:t>
                      </a:r>
                      <a:r>
                        <a:rPr lang="en-US" altLang="zh-CN" sz="1400" b="1" kern="1200" dirty="0">
                          <a:solidFill>
                            <a:schemeClr val="lt1"/>
                          </a:solidFill>
                          <a:effectLst/>
                          <a:latin typeface="+mn-lt"/>
                          <a:ea typeface="+mn-ea"/>
                          <a:cs typeface="+mn-cs"/>
                        </a:rPr>
                        <a:t>/%</a:t>
                      </a:r>
                      <a:endParaRPr lang="zh-CN" altLang="en-US" sz="1400" dirty="0"/>
                    </a:p>
                  </a:txBody>
                  <a:tcPr/>
                </a:tc>
                <a:extLst>
                  <a:ext uri="{0D108BD9-81ED-4DB2-BD59-A6C34878D82A}">
                    <a16:rowId xmlns:a16="http://schemas.microsoft.com/office/drawing/2014/main" val="3438442656"/>
                  </a:ext>
                </a:extLst>
              </a:tr>
              <a:tr h="330073">
                <a:tc>
                  <a:txBody>
                    <a:bodyPr/>
                    <a:lstStyle/>
                    <a:p>
                      <a:r>
                        <a:rPr lang="en-US" altLang="zh-CN" sz="1600" kern="1200" dirty="0" err="1">
                          <a:solidFill>
                            <a:schemeClr val="dk1"/>
                          </a:solidFill>
                          <a:effectLst/>
                          <a:latin typeface="+mn-lt"/>
                          <a:ea typeface="+mn-ea"/>
                          <a:cs typeface="+mn-cs"/>
                        </a:rPr>
                        <a:t>Softmax</a:t>
                      </a:r>
                      <a:r>
                        <a:rPr lang="en-US" altLang="zh-CN" sz="1600" kern="1200" dirty="0">
                          <a:solidFill>
                            <a:schemeClr val="dk1"/>
                          </a:solidFill>
                          <a:effectLst/>
                          <a:latin typeface="+mn-lt"/>
                          <a:ea typeface="+mn-ea"/>
                          <a:cs typeface="+mn-cs"/>
                        </a:rPr>
                        <a:t> Loss</a:t>
                      </a:r>
                      <a:endParaRPr lang="zh-CN" altLang="en-US" sz="1400" dirty="0"/>
                    </a:p>
                  </a:txBody>
                  <a:tcPr/>
                </a:tc>
                <a:tc>
                  <a:txBody>
                    <a:bodyPr/>
                    <a:lstStyle/>
                    <a:p>
                      <a:r>
                        <a:rPr lang="en-US" altLang="zh-CN" sz="1600" kern="1200" dirty="0">
                          <a:solidFill>
                            <a:schemeClr val="dk1"/>
                          </a:solidFill>
                          <a:effectLst/>
                          <a:latin typeface="+mn-lt"/>
                          <a:ea typeface="+mn-ea"/>
                          <a:cs typeface="+mn-cs"/>
                        </a:rPr>
                        <a:t>69.9</a:t>
                      </a:r>
                      <a:endParaRPr lang="zh-CN" altLang="en-US" sz="1400" dirty="0"/>
                    </a:p>
                  </a:txBody>
                  <a:tcPr/>
                </a:tc>
                <a:extLst>
                  <a:ext uri="{0D108BD9-81ED-4DB2-BD59-A6C34878D82A}">
                    <a16:rowId xmlns:a16="http://schemas.microsoft.com/office/drawing/2014/main" val="3196822416"/>
                  </a:ext>
                </a:extLst>
              </a:tr>
              <a:tr h="330073">
                <a:tc>
                  <a:txBody>
                    <a:bodyPr/>
                    <a:lstStyle/>
                    <a:p>
                      <a:r>
                        <a:rPr lang="en-US" altLang="zh-CN" sz="1600" kern="1200" dirty="0">
                          <a:solidFill>
                            <a:schemeClr val="dk1"/>
                          </a:solidFill>
                          <a:effectLst/>
                          <a:latin typeface="+mn-lt"/>
                          <a:ea typeface="+mn-ea"/>
                          <a:cs typeface="+mn-cs"/>
                        </a:rPr>
                        <a:t>Triplet Loss</a:t>
                      </a:r>
                      <a:endParaRPr lang="zh-CN" altLang="en-US" sz="1400" dirty="0"/>
                    </a:p>
                  </a:txBody>
                  <a:tcPr/>
                </a:tc>
                <a:tc>
                  <a:txBody>
                    <a:bodyPr/>
                    <a:lstStyle/>
                    <a:p>
                      <a:r>
                        <a:rPr lang="en-US" altLang="zh-CN" sz="1600" kern="1200" dirty="0">
                          <a:solidFill>
                            <a:schemeClr val="dk1"/>
                          </a:solidFill>
                          <a:effectLst/>
                          <a:latin typeface="+mn-lt"/>
                          <a:ea typeface="+mn-ea"/>
                          <a:cs typeface="+mn-cs"/>
                        </a:rPr>
                        <a:t>76.8</a:t>
                      </a:r>
                      <a:endParaRPr lang="zh-CN" altLang="en-US" sz="1400" dirty="0"/>
                    </a:p>
                  </a:txBody>
                  <a:tcPr/>
                </a:tc>
                <a:extLst>
                  <a:ext uri="{0D108BD9-81ED-4DB2-BD59-A6C34878D82A}">
                    <a16:rowId xmlns:a16="http://schemas.microsoft.com/office/drawing/2014/main" val="139277029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396332138"/>
              </p:ext>
            </p:extLst>
          </p:nvPr>
        </p:nvGraphicFramePr>
        <p:xfrm>
          <a:off x="6975676" y="5112326"/>
          <a:ext cx="4276438" cy="1005840"/>
        </p:xfrm>
        <a:graphic>
          <a:graphicData uri="http://schemas.openxmlformats.org/drawingml/2006/table">
            <a:tbl>
              <a:tblPr firstRow="1" bandRow="1">
                <a:tableStyleId>{5C22544A-7EE6-4342-B048-85BDC9FD1C3A}</a:tableStyleId>
              </a:tblPr>
              <a:tblGrid>
                <a:gridCol w="2138219">
                  <a:extLst>
                    <a:ext uri="{9D8B030D-6E8A-4147-A177-3AD203B41FA5}">
                      <a16:colId xmlns:a16="http://schemas.microsoft.com/office/drawing/2014/main" val="3181010456"/>
                    </a:ext>
                  </a:extLst>
                </a:gridCol>
                <a:gridCol w="2138219">
                  <a:extLst>
                    <a:ext uri="{9D8B030D-6E8A-4147-A177-3AD203B41FA5}">
                      <a16:colId xmlns:a16="http://schemas.microsoft.com/office/drawing/2014/main" val="386897519"/>
                    </a:ext>
                  </a:extLst>
                </a:gridCol>
              </a:tblGrid>
              <a:tr h="330073">
                <a:tc>
                  <a:txBody>
                    <a:bodyPr/>
                    <a:lstStyle/>
                    <a:p>
                      <a:r>
                        <a:rPr lang="en-US" altLang="zh-CN" sz="1600" b="1" kern="1200" dirty="0">
                          <a:solidFill>
                            <a:schemeClr val="lt1"/>
                          </a:solidFill>
                          <a:effectLst/>
                          <a:latin typeface="+mn-lt"/>
                          <a:ea typeface="+mn-ea"/>
                          <a:cs typeface="+mn-cs"/>
                        </a:rPr>
                        <a:t>Loss function</a:t>
                      </a:r>
                      <a:endParaRPr lang="zh-CN" altLang="en-US" sz="1400" dirty="0"/>
                    </a:p>
                  </a:txBody>
                  <a:tcPr/>
                </a:tc>
                <a:tc>
                  <a:txBody>
                    <a:bodyPr/>
                    <a:lstStyle/>
                    <a:p>
                      <a:r>
                        <a:rPr lang="en-US" altLang="zh-CN" sz="1400" b="1" kern="1200" dirty="0" err="1">
                          <a:solidFill>
                            <a:schemeClr val="lt1"/>
                          </a:solidFill>
                          <a:effectLst/>
                          <a:latin typeface="+mn-lt"/>
                          <a:ea typeface="+mn-ea"/>
                          <a:cs typeface="+mn-cs"/>
                        </a:rPr>
                        <a:t>mAP</a:t>
                      </a:r>
                      <a:r>
                        <a:rPr lang="en-US" altLang="zh-CN" sz="1400" b="1" kern="1200" dirty="0">
                          <a:solidFill>
                            <a:schemeClr val="lt1"/>
                          </a:solidFill>
                          <a:effectLst/>
                          <a:latin typeface="+mn-lt"/>
                          <a:ea typeface="+mn-ea"/>
                          <a:cs typeface="+mn-cs"/>
                        </a:rPr>
                        <a:t>/%</a:t>
                      </a:r>
                      <a:endParaRPr lang="zh-CN" altLang="en-US" sz="1400" dirty="0"/>
                    </a:p>
                  </a:txBody>
                  <a:tcPr/>
                </a:tc>
                <a:extLst>
                  <a:ext uri="{0D108BD9-81ED-4DB2-BD59-A6C34878D82A}">
                    <a16:rowId xmlns:a16="http://schemas.microsoft.com/office/drawing/2014/main" val="3438442656"/>
                  </a:ext>
                </a:extLst>
              </a:tr>
              <a:tr h="330073">
                <a:tc>
                  <a:txBody>
                    <a:bodyPr/>
                    <a:lstStyle/>
                    <a:p>
                      <a:r>
                        <a:rPr lang="en-US" altLang="zh-CN" sz="1600" kern="1200" dirty="0" err="1">
                          <a:solidFill>
                            <a:schemeClr val="dk1"/>
                          </a:solidFill>
                          <a:effectLst/>
                          <a:latin typeface="+mn-lt"/>
                          <a:ea typeface="+mn-ea"/>
                          <a:cs typeface="+mn-cs"/>
                        </a:rPr>
                        <a:t>Softmax</a:t>
                      </a:r>
                      <a:r>
                        <a:rPr lang="en-US" altLang="zh-CN" sz="1600" kern="1200" dirty="0">
                          <a:solidFill>
                            <a:schemeClr val="dk1"/>
                          </a:solidFill>
                          <a:effectLst/>
                          <a:latin typeface="+mn-lt"/>
                          <a:ea typeface="+mn-ea"/>
                          <a:cs typeface="+mn-cs"/>
                        </a:rPr>
                        <a:t> Loss</a:t>
                      </a:r>
                      <a:endParaRPr lang="zh-CN" altLang="en-US" sz="1400" dirty="0"/>
                    </a:p>
                  </a:txBody>
                  <a:tcPr/>
                </a:tc>
                <a:tc>
                  <a:txBody>
                    <a:bodyPr/>
                    <a:lstStyle/>
                    <a:p>
                      <a:r>
                        <a:rPr lang="en-US" altLang="zh-CN" sz="1600" kern="1200" dirty="0">
                          <a:solidFill>
                            <a:schemeClr val="dk1"/>
                          </a:solidFill>
                          <a:effectLst/>
                          <a:latin typeface="+mn-lt"/>
                          <a:ea typeface="+mn-ea"/>
                          <a:cs typeface="+mn-cs"/>
                        </a:rPr>
                        <a:t>76.0</a:t>
                      </a:r>
                      <a:endParaRPr lang="zh-CN" altLang="en-US" sz="1400" dirty="0"/>
                    </a:p>
                  </a:txBody>
                  <a:tcPr/>
                </a:tc>
                <a:extLst>
                  <a:ext uri="{0D108BD9-81ED-4DB2-BD59-A6C34878D82A}">
                    <a16:rowId xmlns:a16="http://schemas.microsoft.com/office/drawing/2014/main" val="3196822416"/>
                  </a:ext>
                </a:extLst>
              </a:tr>
              <a:tr h="330073">
                <a:tc>
                  <a:txBody>
                    <a:bodyPr/>
                    <a:lstStyle/>
                    <a:p>
                      <a:r>
                        <a:rPr lang="en-US" altLang="zh-CN" sz="1600" kern="1200" dirty="0">
                          <a:solidFill>
                            <a:schemeClr val="dk1"/>
                          </a:solidFill>
                          <a:effectLst/>
                          <a:latin typeface="+mn-lt"/>
                          <a:ea typeface="+mn-ea"/>
                          <a:cs typeface="+mn-cs"/>
                        </a:rPr>
                        <a:t>Triplet Loss</a:t>
                      </a:r>
                      <a:endParaRPr lang="zh-CN" altLang="en-US" sz="1400" dirty="0"/>
                    </a:p>
                  </a:txBody>
                  <a:tcPr/>
                </a:tc>
                <a:tc>
                  <a:txBody>
                    <a:bodyPr/>
                    <a:lstStyle/>
                    <a:p>
                      <a:r>
                        <a:rPr lang="en-US" altLang="zh-CN" sz="1600" kern="1200" dirty="0">
                          <a:solidFill>
                            <a:schemeClr val="dk1"/>
                          </a:solidFill>
                          <a:effectLst/>
                          <a:latin typeface="+mn-lt"/>
                          <a:ea typeface="+mn-ea"/>
                          <a:cs typeface="+mn-cs"/>
                        </a:rPr>
                        <a:t>82.9</a:t>
                      </a:r>
                      <a:endParaRPr lang="zh-CN" altLang="en-US" sz="1400" dirty="0"/>
                    </a:p>
                  </a:txBody>
                  <a:tcPr/>
                </a:tc>
                <a:extLst>
                  <a:ext uri="{0D108BD9-81ED-4DB2-BD59-A6C34878D82A}">
                    <a16:rowId xmlns:a16="http://schemas.microsoft.com/office/drawing/2014/main" val="1392770299"/>
                  </a:ext>
                </a:extLst>
              </a:tr>
            </a:tbl>
          </a:graphicData>
        </a:graphic>
      </p:graphicFrame>
      <p:sp>
        <p:nvSpPr>
          <p:cNvPr id="7" name="文本框 6"/>
          <p:cNvSpPr txBox="1"/>
          <p:nvPr/>
        </p:nvSpPr>
        <p:spPr>
          <a:xfrm>
            <a:off x="572135" y="1015945"/>
            <a:ext cx="181171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Market1501</a:t>
            </a:r>
            <a:endParaRPr lang="zh-CN" altLang="en-US" sz="2000" b="1" dirty="0">
              <a:latin typeface="Times New Roman" panose="02020603050405020304" pitchFamily="18" charset="0"/>
              <a:cs typeface="Times New Roman" panose="02020603050405020304" pitchFamily="18" charset="0"/>
            </a:endParaRPr>
          </a:p>
        </p:txBody>
      </p:sp>
      <p:sp>
        <p:nvSpPr>
          <p:cNvPr id="8" name="标题 1"/>
          <p:cNvSpPr>
            <a:spLocks noGrp="1"/>
          </p:cNvSpPr>
          <p:nvPr>
            <p:ph type="title"/>
          </p:nvPr>
        </p:nvSpPr>
        <p:spPr>
          <a:xfrm>
            <a:off x="1648115" y="124217"/>
            <a:ext cx="8643848" cy="812530"/>
          </a:xfrm>
        </p:spPr>
        <p:txBody>
          <a:bodyPr/>
          <a:lstStyle/>
          <a:p>
            <a:r>
              <a:rPr lang="en-US" altLang="zh-CN" dirty="0">
                <a:latin typeface="Times New Roman" panose="02020603050405020304" pitchFamily="18" charset="0"/>
                <a:cs typeface="Times New Roman" panose="02020603050405020304" pitchFamily="18" charset="0"/>
              </a:rPr>
              <a:t>Results</a:t>
            </a:r>
            <a:br>
              <a:rPr lang="en-US" altLang="zh-CN"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—Comparison of  different loss function</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6834390" y="964447"/>
            <a:ext cx="1499128"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CUHK03</a:t>
            </a:r>
            <a:endParaRPr lang="zh-CN" altLang="en-US" sz="2000" b="1" dirty="0">
              <a:latin typeface="Times New Roman" panose="02020603050405020304" pitchFamily="18" charset="0"/>
              <a:cs typeface="Times New Roman" panose="02020603050405020304" pitchFamily="18" charset="0"/>
            </a:endParaRPr>
          </a:p>
        </p:txBody>
      </p:sp>
      <p:sp>
        <p:nvSpPr>
          <p:cNvPr id="10" name="文本框 9"/>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4.6</a:t>
            </a:r>
            <a:endParaRPr lang="zh-CN" altLang="en-US" sz="3600" b="1" dirty="0">
              <a:solidFill>
                <a:schemeClr val="bg1"/>
              </a:solidFill>
            </a:endParaRPr>
          </a:p>
        </p:txBody>
      </p:sp>
    </p:spTree>
    <p:extLst>
      <p:ext uri="{BB962C8B-B14F-4D97-AF65-F5344CB8AC3E}">
        <p14:creationId xmlns:p14="http://schemas.microsoft.com/office/powerpoint/2010/main" val="22415651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animEffect transition="in" filter="fade">
                                      <p:cBhvr>
                                        <p:cTn id="43" dur="500"/>
                                        <p:tgtEl>
                                          <p:spTgt spid="4"/>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6866" y="0"/>
            <a:ext cx="8643848" cy="867930"/>
          </a:xfrm>
        </p:spPr>
        <p:txBody>
          <a:bodyPr/>
          <a:lstStyle/>
          <a:p>
            <a:r>
              <a:rPr lang="en-US" altLang="zh-CN" dirty="0">
                <a:latin typeface="Times New Roman" panose="02020603050405020304" pitchFamily="18" charset="0"/>
                <a:cs typeface="Times New Roman" panose="02020603050405020304" pitchFamily="18" charset="0"/>
              </a:rPr>
              <a:t>Results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—Comparison with the existing methods</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715540563"/>
              </p:ext>
            </p:extLst>
          </p:nvPr>
        </p:nvGraphicFramePr>
        <p:xfrm>
          <a:off x="379965" y="1564070"/>
          <a:ext cx="5896143" cy="4037370"/>
        </p:xfrm>
        <a:graphic>
          <a:graphicData uri="http://schemas.openxmlformats.org/drawingml/2006/table">
            <a:tbl>
              <a:tblPr firstRow="1" firstCol="1" bandRow="1">
                <a:tableStyleId>{5C22544A-7EE6-4342-B048-85BDC9FD1C3A}</a:tableStyleId>
              </a:tblPr>
              <a:tblGrid>
                <a:gridCol w="2392668">
                  <a:extLst>
                    <a:ext uri="{9D8B030D-6E8A-4147-A177-3AD203B41FA5}">
                      <a16:colId xmlns:a16="http://schemas.microsoft.com/office/drawing/2014/main" val="3565562070"/>
                    </a:ext>
                  </a:extLst>
                </a:gridCol>
                <a:gridCol w="925561">
                  <a:extLst>
                    <a:ext uri="{9D8B030D-6E8A-4147-A177-3AD203B41FA5}">
                      <a16:colId xmlns:a16="http://schemas.microsoft.com/office/drawing/2014/main" val="1460897334"/>
                    </a:ext>
                  </a:extLst>
                </a:gridCol>
                <a:gridCol w="876207">
                  <a:extLst>
                    <a:ext uri="{9D8B030D-6E8A-4147-A177-3AD203B41FA5}">
                      <a16:colId xmlns:a16="http://schemas.microsoft.com/office/drawing/2014/main" val="787912696"/>
                    </a:ext>
                  </a:extLst>
                </a:gridCol>
                <a:gridCol w="876207">
                  <a:extLst>
                    <a:ext uri="{9D8B030D-6E8A-4147-A177-3AD203B41FA5}">
                      <a16:colId xmlns:a16="http://schemas.microsoft.com/office/drawing/2014/main" val="608764428"/>
                    </a:ext>
                  </a:extLst>
                </a:gridCol>
                <a:gridCol w="825500">
                  <a:extLst>
                    <a:ext uri="{9D8B030D-6E8A-4147-A177-3AD203B41FA5}">
                      <a16:colId xmlns:a16="http://schemas.microsoft.com/office/drawing/2014/main" val="1930695322"/>
                    </a:ext>
                  </a:extLst>
                </a:gridCol>
              </a:tblGrid>
              <a:tr h="403737">
                <a:tc>
                  <a:txBody>
                    <a:bodyPr/>
                    <a:lstStyle/>
                    <a:p>
                      <a:pPr algn="l">
                        <a:lnSpc>
                          <a:spcPts val="2200"/>
                        </a:lnSpc>
                        <a:spcAft>
                          <a:spcPts val="0"/>
                        </a:spcAft>
                      </a:pPr>
                      <a:r>
                        <a:rPr lang="en-US" sz="1200" kern="100" dirty="0">
                          <a:effectLst/>
                        </a:rPr>
                        <a:t>Methods</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Rank-1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dirty="0">
                          <a:effectLst/>
                        </a:rPr>
                        <a:t>Rank-5</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Rank-10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mAP</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2954654"/>
                  </a:ext>
                </a:extLst>
              </a:tr>
              <a:tr h="403737">
                <a:tc>
                  <a:txBody>
                    <a:bodyPr/>
                    <a:lstStyle/>
                    <a:p>
                      <a:pPr algn="l">
                        <a:lnSpc>
                          <a:spcPts val="2200"/>
                        </a:lnSpc>
                        <a:spcAft>
                          <a:spcPts val="0"/>
                        </a:spcAft>
                      </a:pPr>
                      <a:r>
                        <a:rPr lang="en-US" sz="1200" kern="100">
                          <a:effectLst/>
                        </a:rPr>
                        <a:t>HydraPlus(ICCV2017)</a:t>
                      </a:r>
                      <a:r>
                        <a:rPr lang="en-US" sz="1200" kern="100" baseline="30000">
                          <a:effectLst/>
                        </a:rPr>
                        <a:t>[38]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76.9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91.3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94.5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4113340"/>
                  </a:ext>
                </a:extLst>
              </a:tr>
              <a:tr h="403737">
                <a:tc>
                  <a:txBody>
                    <a:bodyPr/>
                    <a:lstStyle/>
                    <a:p>
                      <a:pPr algn="l">
                        <a:lnSpc>
                          <a:spcPts val="2200"/>
                        </a:lnSpc>
                        <a:spcAft>
                          <a:spcPts val="0"/>
                        </a:spcAft>
                      </a:pPr>
                      <a:r>
                        <a:rPr lang="en-US" sz="1200" kern="100">
                          <a:effectLst/>
                        </a:rPr>
                        <a:t>PAR(ICCV2017)</a:t>
                      </a:r>
                      <a:r>
                        <a:rPr lang="en-US" sz="1200" kern="100" baseline="30000">
                          <a:effectLst/>
                        </a:rPr>
                        <a:t>[39]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81.0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92.0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94.7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63.4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3675251"/>
                  </a:ext>
                </a:extLst>
              </a:tr>
              <a:tr h="403737">
                <a:tc>
                  <a:txBody>
                    <a:bodyPr/>
                    <a:lstStyle/>
                    <a:p>
                      <a:pPr algn="l">
                        <a:lnSpc>
                          <a:spcPts val="2200"/>
                        </a:lnSpc>
                        <a:spcAft>
                          <a:spcPts val="0"/>
                        </a:spcAft>
                      </a:pPr>
                      <a:r>
                        <a:rPr lang="en-US" sz="1200" kern="100">
                          <a:effectLst/>
                        </a:rPr>
                        <a:t>SVDNet(ICCV2017)</a:t>
                      </a:r>
                      <a:r>
                        <a:rPr lang="en-US" sz="1200" kern="100" baseline="30000">
                          <a:effectLst/>
                        </a:rPr>
                        <a:t>[40]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82.3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92.3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95.2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62.1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9895485"/>
                  </a:ext>
                </a:extLst>
              </a:tr>
              <a:tr h="403737">
                <a:tc>
                  <a:txBody>
                    <a:bodyPr/>
                    <a:lstStyle/>
                    <a:p>
                      <a:pPr algn="l">
                        <a:lnSpc>
                          <a:spcPts val="2200"/>
                        </a:lnSpc>
                        <a:spcAft>
                          <a:spcPts val="0"/>
                        </a:spcAft>
                      </a:pPr>
                      <a:r>
                        <a:rPr lang="en-US" sz="1200" kern="100">
                          <a:effectLst/>
                        </a:rPr>
                        <a:t>PDC(ICCV2017)</a:t>
                      </a:r>
                      <a:r>
                        <a:rPr lang="en-US" sz="1200" kern="100" baseline="30000">
                          <a:effectLst/>
                        </a:rPr>
                        <a:t>[41]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84.4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92.7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94.9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63.4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3422632"/>
                  </a:ext>
                </a:extLst>
              </a:tr>
              <a:tr h="403737">
                <a:tc>
                  <a:txBody>
                    <a:bodyPr/>
                    <a:lstStyle/>
                    <a:p>
                      <a:pPr algn="l">
                        <a:lnSpc>
                          <a:spcPts val="2200"/>
                        </a:lnSpc>
                        <a:spcAft>
                          <a:spcPts val="0"/>
                        </a:spcAft>
                      </a:pPr>
                      <a:r>
                        <a:rPr lang="en-US" sz="1200" kern="100">
                          <a:effectLst/>
                        </a:rPr>
                        <a:t>GLAD(ACM MM2017)</a:t>
                      </a:r>
                      <a:r>
                        <a:rPr lang="en-US" sz="1200" kern="100" baseline="30000">
                          <a:effectLst/>
                        </a:rPr>
                        <a:t>[37]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89.9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73.9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6359417"/>
                  </a:ext>
                </a:extLst>
              </a:tr>
              <a:tr h="403737">
                <a:tc>
                  <a:txBody>
                    <a:bodyPr/>
                    <a:lstStyle/>
                    <a:p>
                      <a:pPr algn="l">
                        <a:lnSpc>
                          <a:spcPts val="2200"/>
                        </a:lnSpc>
                        <a:spcAft>
                          <a:spcPts val="0"/>
                        </a:spcAft>
                      </a:pPr>
                      <a:r>
                        <a:rPr lang="en-US" sz="1200" kern="100">
                          <a:effectLst/>
                        </a:rPr>
                        <a:t>AACN(CVPR2018)</a:t>
                      </a:r>
                      <a:r>
                        <a:rPr lang="en-US" sz="1200" kern="100" baseline="30000">
                          <a:effectLst/>
                        </a:rPr>
                        <a:t>[42]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85.9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66.9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8901829"/>
                  </a:ext>
                </a:extLst>
              </a:tr>
              <a:tr h="403737">
                <a:tc>
                  <a:txBody>
                    <a:bodyPr/>
                    <a:lstStyle/>
                    <a:p>
                      <a:pPr algn="l">
                        <a:lnSpc>
                          <a:spcPts val="2200"/>
                        </a:lnSpc>
                        <a:spcAft>
                          <a:spcPts val="0"/>
                        </a:spcAft>
                      </a:pPr>
                      <a:r>
                        <a:rPr lang="en-US" sz="1200" kern="100">
                          <a:effectLst/>
                        </a:rPr>
                        <a:t>MLFN(CVPR2018)</a:t>
                      </a:r>
                      <a:r>
                        <a:rPr lang="en-US" sz="1200" kern="100" baseline="30000">
                          <a:effectLst/>
                        </a:rPr>
                        <a:t>[43]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90.0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74.3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1647377"/>
                  </a:ext>
                </a:extLst>
              </a:tr>
              <a:tr h="403737">
                <a:tc>
                  <a:txBody>
                    <a:bodyPr/>
                    <a:lstStyle/>
                    <a:p>
                      <a:pPr algn="l">
                        <a:lnSpc>
                          <a:spcPts val="2200"/>
                        </a:lnSpc>
                        <a:spcAft>
                          <a:spcPts val="0"/>
                        </a:spcAft>
                      </a:pPr>
                      <a:r>
                        <a:rPr lang="en-US" sz="1200" kern="100">
                          <a:effectLst/>
                        </a:rPr>
                        <a:t>Baseline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80.3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91.3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94.3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59.3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6900843"/>
                  </a:ext>
                </a:extLst>
              </a:tr>
              <a:tr h="403737">
                <a:tc>
                  <a:txBody>
                    <a:bodyPr/>
                    <a:lstStyle/>
                    <a:p>
                      <a:pPr algn="l">
                        <a:lnSpc>
                          <a:spcPts val="2200"/>
                        </a:lnSpc>
                        <a:spcAft>
                          <a:spcPts val="0"/>
                        </a:spcAft>
                      </a:pPr>
                      <a:r>
                        <a:rPr lang="en-US" sz="1200" kern="100">
                          <a:effectLst/>
                        </a:rPr>
                        <a:t>This work’s model</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90.3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96.5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97.9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dirty="0">
                          <a:effectLst/>
                        </a:rPr>
                        <a:t>76.8</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22814299"/>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994840804"/>
              </p:ext>
            </p:extLst>
          </p:nvPr>
        </p:nvGraphicFramePr>
        <p:xfrm>
          <a:off x="6636327" y="1564070"/>
          <a:ext cx="5349471" cy="4037368"/>
        </p:xfrm>
        <a:graphic>
          <a:graphicData uri="http://schemas.openxmlformats.org/drawingml/2006/table">
            <a:tbl>
              <a:tblPr firstRow="1" firstCol="1" bandRow="1">
                <a:tableStyleId>{5C22544A-7EE6-4342-B048-85BDC9FD1C3A}</a:tableStyleId>
              </a:tblPr>
              <a:tblGrid>
                <a:gridCol w="2088333">
                  <a:extLst>
                    <a:ext uri="{9D8B030D-6E8A-4147-A177-3AD203B41FA5}">
                      <a16:colId xmlns:a16="http://schemas.microsoft.com/office/drawing/2014/main" val="2730882853"/>
                    </a:ext>
                  </a:extLst>
                </a:gridCol>
                <a:gridCol w="804290">
                  <a:extLst>
                    <a:ext uri="{9D8B030D-6E8A-4147-A177-3AD203B41FA5}">
                      <a16:colId xmlns:a16="http://schemas.microsoft.com/office/drawing/2014/main" val="2934822519"/>
                    </a:ext>
                  </a:extLst>
                </a:gridCol>
                <a:gridCol w="790179">
                  <a:extLst>
                    <a:ext uri="{9D8B030D-6E8A-4147-A177-3AD203B41FA5}">
                      <a16:colId xmlns:a16="http://schemas.microsoft.com/office/drawing/2014/main" val="3287246454"/>
                    </a:ext>
                  </a:extLst>
                </a:gridCol>
                <a:gridCol w="917174">
                  <a:extLst>
                    <a:ext uri="{9D8B030D-6E8A-4147-A177-3AD203B41FA5}">
                      <a16:colId xmlns:a16="http://schemas.microsoft.com/office/drawing/2014/main" val="2120688435"/>
                    </a:ext>
                  </a:extLst>
                </a:gridCol>
                <a:gridCol w="749495">
                  <a:extLst>
                    <a:ext uri="{9D8B030D-6E8A-4147-A177-3AD203B41FA5}">
                      <a16:colId xmlns:a16="http://schemas.microsoft.com/office/drawing/2014/main" val="3523537431"/>
                    </a:ext>
                  </a:extLst>
                </a:gridCol>
              </a:tblGrid>
              <a:tr h="839980">
                <a:tc>
                  <a:txBody>
                    <a:bodyPr/>
                    <a:lstStyle/>
                    <a:p>
                      <a:pPr algn="just">
                        <a:lnSpc>
                          <a:spcPts val="2200"/>
                        </a:lnSpc>
                        <a:spcAft>
                          <a:spcPts val="0"/>
                        </a:spcAft>
                      </a:pPr>
                      <a:r>
                        <a:rPr lang="en-US" sz="1200" kern="100" dirty="0">
                          <a:effectLst/>
                        </a:rPr>
                        <a:t>Methods</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Rank-1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Rank-5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Rank-10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mAP</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3179145"/>
                  </a:ext>
                </a:extLst>
              </a:tr>
              <a:tr h="393020">
                <a:tc>
                  <a:txBody>
                    <a:bodyPr/>
                    <a:lstStyle/>
                    <a:p>
                      <a:pPr algn="just">
                        <a:lnSpc>
                          <a:spcPts val="2200"/>
                        </a:lnSpc>
                        <a:spcAft>
                          <a:spcPts val="0"/>
                        </a:spcAft>
                      </a:pPr>
                      <a:r>
                        <a:rPr lang="en-US" sz="1200" kern="100">
                          <a:effectLst/>
                        </a:rPr>
                        <a:t>In</a:t>
                      </a:r>
                      <a:r>
                        <a:rPr lang="en-US" sz="1200" kern="100" baseline="30000">
                          <a:effectLst/>
                        </a:rPr>
                        <a:t>[44]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75.5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95.2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99.2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7733648"/>
                  </a:ext>
                </a:extLst>
              </a:tr>
              <a:tr h="393020">
                <a:tc>
                  <a:txBody>
                    <a:bodyPr/>
                    <a:lstStyle/>
                    <a:p>
                      <a:pPr algn="just">
                        <a:lnSpc>
                          <a:spcPts val="2200"/>
                        </a:lnSpc>
                        <a:spcAft>
                          <a:spcPts val="0"/>
                        </a:spcAft>
                      </a:pPr>
                      <a:r>
                        <a:rPr lang="en-US" sz="1200" kern="100">
                          <a:effectLst/>
                        </a:rPr>
                        <a:t>Deep</a:t>
                      </a:r>
                      <a:r>
                        <a:rPr lang="en-US" sz="1200" kern="100" baseline="30000">
                          <a:effectLst/>
                        </a:rPr>
                        <a:t>[45]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dirty="0">
                          <a:effectLst/>
                        </a:rPr>
                        <a:t>84.1</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9166655"/>
                  </a:ext>
                </a:extLst>
              </a:tr>
              <a:tr h="839268">
                <a:tc>
                  <a:txBody>
                    <a:bodyPr/>
                    <a:lstStyle/>
                    <a:p>
                      <a:pPr algn="just">
                        <a:lnSpc>
                          <a:spcPts val="2200"/>
                        </a:lnSpc>
                        <a:spcAft>
                          <a:spcPts val="0"/>
                        </a:spcAft>
                      </a:pPr>
                      <a:r>
                        <a:rPr lang="en-US" sz="1200" kern="100">
                          <a:effectLst/>
                        </a:rPr>
                        <a:t>Unlabeled(ICCV2017)</a:t>
                      </a:r>
                      <a:r>
                        <a:rPr lang="en-US" sz="1200" kern="100" baseline="30000">
                          <a:effectLst/>
                        </a:rPr>
                        <a:t>[46]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84.6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97.6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98.9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684667"/>
                  </a:ext>
                </a:extLst>
              </a:tr>
              <a:tr h="393020">
                <a:tc>
                  <a:txBody>
                    <a:bodyPr/>
                    <a:lstStyle/>
                    <a:p>
                      <a:pPr algn="just">
                        <a:lnSpc>
                          <a:spcPts val="2200"/>
                        </a:lnSpc>
                        <a:spcAft>
                          <a:spcPts val="0"/>
                        </a:spcAft>
                      </a:pPr>
                      <a:r>
                        <a:rPr lang="en-US" sz="1200" kern="100">
                          <a:effectLst/>
                        </a:rPr>
                        <a:t>A</a:t>
                      </a:r>
                      <a:r>
                        <a:rPr lang="en-US" sz="1200" kern="100" baseline="30000">
                          <a:effectLst/>
                        </a:rPr>
                        <a:t>[47]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83.4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97.1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98.7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3808777"/>
                  </a:ext>
                </a:extLst>
              </a:tr>
              <a:tr h="393020">
                <a:tc>
                  <a:txBody>
                    <a:bodyPr/>
                    <a:lstStyle/>
                    <a:p>
                      <a:pPr algn="just">
                        <a:lnSpc>
                          <a:spcPts val="2200"/>
                        </a:lnSpc>
                        <a:spcAft>
                          <a:spcPts val="0"/>
                        </a:spcAft>
                      </a:pPr>
                      <a:r>
                        <a:rPr lang="en-US" sz="1200" kern="100">
                          <a:effectLst/>
                        </a:rPr>
                        <a:t>DGD(CVPR2016)</a:t>
                      </a:r>
                      <a:r>
                        <a:rPr lang="en-US" sz="1200" kern="100" baseline="30000">
                          <a:effectLst/>
                        </a:rPr>
                        <a:t>[48]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72.6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91.6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95.2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0314326"/>
                  </a:ext>
                </a:extLst>
              </a:tr>
              <a:tr h="393020">
                <a:tc>
                  <a:txBody>
                    <a:bodyPr/>
                    <a:lstStyle/>
                    <a:p>
                      <a:pPr algn="just">
                        <a:lnSpc>
                          <a:spcPts val="2200"/>
                        </a:lnSpc>
                        <a:spcAft>
                          <a:spcPts val="0"/>
                        </a:spcAft>
                      </a:pPr>
                      <a:r>
                        <a:rPr lang="en-US" sz="1200" kern="100">
                          <a:effectLst/>
                        </a:rPr>
                        <a:t>Baseline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69.1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89.9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86.2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63.2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2181602"/>
                  </a:ext>
                </a:extLst>
              </a:tr>
              <a:tr h="393020">
                <a:tc>
                  <a:txBody>
                    <a:bodyPr/>
                    <a:lstStyle/>
                    <a:p>
                      <a:pPr algn="just">
                        <a:lnSpc>
                          <a:spcPts val="2200"/>
                        </a:lnSpc>
                        <a:spcAft>
                          <a:spcPts val="0"/>
                        </a:spcAft>
                      </a:pPr>
                      <a:r>
                        <a:rPr lang="en-US" sz="1200" kern="100">
                          <a:effectLst/>
                        </a:rPr>
                        <a:t>This work’s model</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85.9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97.8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a:effectLst/>
                        </a:rPr>
                        <a:t>98.9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pPr>
                      <a:r>
                        <a:rPr lang="en-US" sz="1200" kern="100" dirty="0">
                          <a:effectLst/>
                        </a:rPr>
                        <a:t>82.9</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9856865"/>
                  </a:ext>
                </a:extLst>
              </a:tr>
            </a:tbl>
          </a:graphicData>
        </a:graphic>
      </p:graphicFrame>
      <p:sp>
        <p:nvSpPr>
          <p:cNvPr id="5" name="文本框 4"/>
          <p:cNvSpPr txBox="1"/>
          <p:nvPr/>
        </p:nvSpPr>
        <p:spPr>
          <a:xfrm>
            <a:off x="572135" y="1015945"/>
            <a:ext cx="181171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Market1501</a:t>
            </a:r>
            <a:endParaRPr lang="zh-CN" altLang="en-US" sz="20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6834390" y="964447"/>
            <a:ext cx="1499128"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CUHK03</a:t>
            </a:r>
            <a:endParaRPr lang="zh-CN" altLang="en-US" sz="2000" b="1" dirty="0">
              <a:latin typeface="Times New Roman" panose="02020603050405020304" pitchFamily="18" charset="0"/>
              <a:cs typeface="Times New Roman" panose="02020603050405020304" pitchFamily="18" charset="0"/>
            </a:endParaRPr>
          </a:p>
        </p:txBody>
      </p:sp>
      <p:sp>
        <p:nvSpPr>
          <p:cNvPr id="7" name="文本框 6"/>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4.6</a:t>
            </a:r>
            <a:endParaRPr lang="zh-CN" altLang="en-US" sz="3600" b="1" dirty="0">
              <a:solidFill>
                <a:schemeClr val="bg1"/>
              </a:solidFill>
            </a:endParaRPr>
          </a:p>
        </p:txBody>
      </p:sp>
    </p:spTree>
    <p:extLst>
      <p:ext uri="{BB962C8B-B14F-4D97-AF65-F5344CB8AC3E}">
        <p14:creationId xmlns:p14="http://schemas.microsoft.com/office/powerpoint/2010/main" val="42283535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449531" y="3107847"/>
            <a:ext cx="4881510" cy="857460"/>
            <a:chOff x="5588007" y="1590635"/>
            <a:chExt cx="4881510" cy="857460"/>
          </a:xfrm>
        </p:grpSpPr>
        <p:sp>
          <p:nvSpPr>
            <p:cNvPr id="19" name="文本框 18">
              <a:extLst>
                <a:ext uri="{FF2B5EF4-FFF2-40B4-BE49-F238E27FC236}">
                  <a16:creationId xmlns:a16="http://schemas.microsoft.com/office/drawing/2014/main" id="{41B256AE-680D-4CCC-B51F-B69BF45F0365}"/>
                </a:ext>
              </a:extLst>
            </p:cNvPr>
            <p:cNvSpPr txBox="1"/>
            <p:nvPr/>
          </p:nvSpPr>
          <p:spPr>
            <a:xfrm>
              <a:off x="6549854" y="1696200"/>
              <a:ext cx="3919663" cy="523220"/>
            </a:xfrm>
            <a:prstGeom prst="rect">
              <a:avLst/>
            </a:prstGeom>
            <a:noFill/>
          </p:spPr>
          <p:txBody>
            <a:bodyPr wrap="none">
              <a:spAutoFit/>
            </a:bodyPr>
            <a:lstStyle/>
            <a:p>
              <a:pPr lvl="0">
                <a:defRPr/>
              </a:pPr>
              <a:r>
                <a:rPr lang="en-US" altLang="zh-CN"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Conclusion and Outlook</a:t>
              </a:r>
              <a:endParaRPr lang="zh-CN" altLang="en-US"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0" name="椭圆 19">
              <a:extLst>
                <a:ext uri="{FF2B5EF4-FFF2-40B4-BE49-F238E27FC236}">
                  <a16:creationId xmlns:a16="http://schemas.microsoft.com/office/drawing/2014/main" id="{4CD969C8-E62F-446D-85AA-293C5C9F7396}"/>
                </a:ext>
              </a:extLst>
            </p:cNvPr>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en-US" altLang="zh-CN" sz="4000" b="1" dirty="0">
                  <a:solidFill>
                    <a:prstClr val="white"/>
                  </a:solidFill>
                  <a:latin typeface="微软雅黑"/>
                  <a:ea typeface="微软雅黑"/>
                </a:rPr>
                <a:t>5</a:t>
              </a:r>
              <a:endParaRPr lang="zh-CN" altLang="en-US" sz="4000" b="1" dirty="0">
                <a:solidFill>
                  <a:prstClr val="white"/>
                </a:solidFill>
                <a:latin typeface="微软雅黑"/>
                <a:ea typeface="微软雅黑"/>
              </a:endParaRPr>
            </a:p>
          </p:txBody>
        </p:sp>
      </p:grpSp>
    </p:spTree>
    <p:extLst>
      <p:ext uri="{BB962C8B-B14F-4D97-AF65-F5344CB8AC3E}">
        <p14:creationId xmlns:p14="http://schemas.microsoft.com/office/powerpoint/2010/main" val="2961028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Conclusion</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1413163" y="2094454"/>
            <a:ext cx="8035637" cy="1884427"/>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000" kern="100" dirty="0">
                <a:latin typeface="Times New Roman" panose="02020603050405020304" pitchFamily="18" charset="0"/>
                <a:ea typeface="宋体" panose="02010600030101010101" pitchFamily="2" charset="-122"/>
              </a:rPr>
              <a:t>Design an end-to-end Person </a:t>
            </a:r>
            <a:r>
              <a:rPr lang="en-US" altLang="zh-CN" sz="2000" kern="100" dirty="0" err="1">
                <a:latin typeface="Times New Roman" panose="02020603050405020304" pitchFamily="18" charset="0"/>
                <a:ea typeface="宋体" panose="02010600030101010101" pitchFamily="2" charset="-122"/>
              </a:rPr>
              <a:t>ReID</a:t>
            </a:r>
            <a:r>
              <a:rPr lang="en-US" altLang="zh-CN" sz="2000" kern="100" dirty="0">
                <a:latin typeface="Times New Roman" panose="02020603050405020304" pitchFamily="18" charset="0"/>
                <a:ea typeface="宋体" panose="02010600030101010101" pitchFamily="2" charset="-122"/>
              </a:rPr>
              <a:t> Network structure based on ResNet-50</a:t>
            </a:r>
          </a:p>
          <a:p>
            <a:pPr marL="285750" indent="-285750">
              <a:lnSpc>
                <a:spcPct val="150000"/>
              </a:lnSpc>
              <a:buFont typeface="Wingdings" panose="05000000000000000000" pitchFamily="2" charset="2"/>
              <a:buChar char="Ø"/>
            </a:pPr>
            <a:r>
              <a:rPr lang="en-US" altLang="zh-CN" sz="2000" kern="100" dirty="0">
                <a:latin typeface="Times New Roman" panose="02020603050405020304" pitchFamily="18" charset="0"/>
                <a:ea typeface="宋体" panose="02010600030101010101" pitchFamily="2" charset="-122"/>
              </a:rPr>
              <a:t>Propose a </a:t>
            </a:r>
            <a:r>
              <a:rPr lang="en-US" altLang="zh-CN" sz="2000" kern="100" dirty="0" err="1">
                <a:latin typeface="Times New Roman" panose="02020603050405020304" pitchFamily="18" charset="0"/>
                <a:ea typeface="宋体" panose="02010600030101010101" pitchFamily="2" charset="-122"/>
              </a:rPr>
              <a:t>ReID</a:t>
            </a:r>
            <a:r>
              <a:rPr lang="en-US" altLang="zh-CN" sz="2000" kern="100" dirty="0">
                <a:latin typeface="Times New Roman" panose="02020603050405020304" pitchFamily="18" charset="0"/>
                <a:ea typeface="宋体" panose="02010600030101010101" pitchFamily="2" charset="-122"/>
              </a:rPr>
              <a:t> method based on pedestrian parts</a:t>
            </a:r>
          </a:p>
          <a:p>
            <a:pPr marL="285750" indent="-285750">
              <a:lnSpc>
                <a:spcPct val="150000"/>
              </a:lnSpc>
              <a:buFont typeface="Wingdings" panose="05000000000000000000" pitchFamily="2" charset="2"/>
              <a:buChar char="Ø"/>
            </a:pPr>
            <a:r>
              <a:rPr lang="en-US" altLang="zh-CN" sz="2000" kern="100" dirty="0">
                <a:latin typeface="Times New Roman" panose="02020603050405020304" pitchFamily="18" charset="0"/>
                <a:ea typeface="宋体" panose="02010600030101010101" pitchFamily="2" charset="-122"/>
              </a:rPr>
              <a:t>Compare the two loss functions for the proposed model</a:t>
            </a:r>
          </a:p>
          <a:p>
            <a:pPr marL="285750" indent="-285750">
              <a:lnSpc>
                <a:spcPct val="150000"/>
              </a:lnSpc>
              <a:buFont typeface="Wingdings" panose="05000000000000000000" pitchFamily="2" charset="2"/>
              <a:buChar char="Ø"/>
            </a:pPr>
            <a:r>
              <a:rPr lang="en-US" altLang="zh-CN" sz="2000" kern="100" dirty="0">
                <a:solidFill>
                  <a:srgbClr val="000000"/>
                </a:solidFill>
                <a:latin typeface="Times New Roman" panose="02020603050405020304" pitchFamily="18" charset="0"/>
                <a:ea typeface="宋体" panose="02010600030101010101" pitchFamily="2" charset="-122"/>
              </a:rPr>
              <a:t>The performance of this model has reached the state-of-art results.</a:t>
            </a:r>
            <a:endParaRPr lang="zh-CN" altLang="en-US" sz="2000" dirty="0"/>
          </a:p>
        </p:txBody>
      </p:sp>
      <p:sp>
        <p:nvSpPr>
          <p:cNvPr id="4" name="文本框 3"/>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5.1</a:t>
            </a:r>
            <a:endParaRPr lang="zh-CN" altLang="en-US" sz="3600" b="1" dirty="0">
              <a:solidFill>
                <a:schemeClr val="bg1"/>
              </a:solidFill>
            </a:endParaRPr>
          </a:p>
        </p:txBody>
      </p:sp>
    </p:spTree>
    <p:extLst>
      <p:ext uri="{BB962C8B-B14F-4D97-AF65-F5344CB8AC3E}">
        <p14:creationId xmlns:p14="http://schemas.microsoft.com/office/powerpoint/2010/main" val="2045271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Outlook</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1579243" y="2260661"/>
            <a:ext cx="8671156" cy="1938992"/>
          </a:xfrm>
          <a:prstGeom prst="rect">
            <a:avLst/>
          </a:prstGeom>
        </p:spPr>
        <p:txBody>
          <a:bodyPr wrap="none">
            <a:spAutoFit/>
          </a:bodyPr>
          <a:lstStyle/>
          <a:p>
            <a:pPr marL="285750" indent="-285750">
              <a:lnSpc>
                <a:spcPct val="150000"/>
              </a:lnSpc>
              <a:buFont typeface="Wingdings" panose="05000000000000000000" pitchFamily="2" charset="2"/>
              <a:buChar char="Ø"/>
            </a:pPr>
            <a:r>
              <a:rPr lang="en-US" altLang="zh-CN" sz="2000" kern="100" dirty="0">
                <a:latin typeface="Times New Roman" panose="02020603050405020304" pitchFamily="18" charset="0"/>
                <a:ea typeface="宋体" panose="02010600030101010101" pitchFamily="2" charset="-122"/>
              </a:rPr>
              <a:t>Combine the attributes with the features of the parts</a:t>
            </a:r>
          </a:p>
          <a:p>
            <a:pPr marL="285750" indent="-285750">
              <a:lnSpc>
                <a:spcPct val="150000"/>
              </a:lnSpc>
              <a:buFont typeface="Wingdings" panose="05000000000000000000" pitchFamily="2" charset="2"/>
              <a:buChar char="Ø"/>
            </a:pPr>
            <a:r>
              <a:rPr lang="en-US" altLang="zh-CN" sz="2000" kern="100" dirty="0">
                <a:latin typeface="Times New Roman" panose="02020603050405020304" pitchFamily="18" charset="0"/>
                <a:ea typeface="宋体" panose="02010600030101010101" pitchFamily="2" charset="-122"/>
              </a:rPr>
              <a:t>Combine face recognition</a:t>
            </a:r>
          </a:p>
          <a:p>
            <a:pPr marL="285750" indent="-285750">
              <a:lnSpc>
                <a:spcPct val="150000"/>
              </a:lnSpc>
              <a:buFont typeface="Wingdings" panose="05000000000000000000" pitchFamily="2" charset="2"/>
              <a:buChar char="Ø"/>
            </a:pPr>
            <a:r>
              <a:rPr lang="en-US" altLang="zh-CN" sz="2000" kern="100" dirty="0">
                <a:latin typeface="Times New Roman" panose="02020603050405020304" pitchFamily="18" charset="0"/>
                <a:ea typeface="宋体" panose="02010600030101010101" pitchFamily="2" charset="-122"/>
              </a:rPr>
              <a:t>Extend the model to solve video-based </a:t>
            </a:r>
            <a:r>
              <a:rPr lang="en-US" altLang="zh-CN" sz="2000" kern="100" dirty="0" err="1">
                <a:latin typeface="Times New Roman" panose="02020603050405020304" pitchFamily="18" charset="0"/>
                <a:ea typeface="宋体" panose="02010600030101010101" pitchFamily="2" charset="-122"/>
              </a:rPr>
              <a:t>ReID</a:t>
            </a:r>
            <a:r>
              <a:rPr lang="en-US" altLang="zh-CN" sz="2000" kern="100" dirty="0">
                <a:latin typeface="Times New Roman" panose="02020603050405020304" pitchFamily="18" charset="0"/>
                <a:ea typeface="宋体" panose="02010600030101010101" pitchFamily="2" charset="-122"/>
              </a:rPr>
              <a:t> problem</a:t>
            </a:r>
          </a:p>
          <a:p>
            <a:pPr marL="285750" indent="-285750">
              <a:lnSpc>
                <a:spcPct val="150000"/>
              </a:lnSpc>
              <a:buFont typeface="Wingdings" panose="05000000000000000000" pitchFamily="2" charset="2"/>
              <a:buChar char="Ø"/>
            </a:pPr>
            <a:r>
              <a:rPr lang="en-US" altLang="zh-CN" sz="2000" kern="100" dirty="0">
                <a:latin typeface="Times New Roman" panose="02020603050405020304" pitchFamily="18" charset="0"/>
                <a:ea typeface="宋体" panose="02010600030101010101" pitchFamily="2" charset="-122"/>
              </a:rPr>
              <a:t>Merge the pedestrian detection and recognition to form an integrated framework</a:t>
            </a:r>
          </a:p>
        </p:txBody>
      </p:sp>
      <p:sp>
        <p:nvSpPr>
          <p:cNvPr id="4" name="文本框 3"/>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5.2</a:t>
            </a:r>
            <a:endParaRPr lang="zh-CN" altLang="en-US" sz="3600" b="1" dirty="0">
              <a:solidFill>
                <a:schemeClr val="bg1"/>
              </a:solidFill>
            </a:endParaRPr>
          </a:p>
        </p:txBody>
      </p:sp>
    </p:spTree>
    <p:extLst>
      <p:ext uri="{BB962C8B-B14F-4D97-AF65-F5344CB8AC3E}">
        <p14:creationId xmlns:p14="http://schemas.microsoft.com/office/powerpoint/2010/main" val="2162341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barn(inVertical)">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barn(inVertical)">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barn(inVertical)">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barn(inVertical)">
                                      <p:cBhvr>
                                        <p:cTn id="3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4596D304-13D1-4BAB-85AD-218F251EC87E}"/>
              </a:ext>
            </a:extLst>
          </p:cNvPr>
          <p:cNvSpPr txBox="1"/>
          <p:nvPr/>
        </p:nvSpPr>
        <p:spPr>
          <a:xfrm>
            <a:off x="660400" y="3576454"/>
            <a:ext cx="10858501" cy="944874"/>
          </a:xfrm>
          <a:prstGeom prst="rect">
            <a:avLst/>
          </a:prstGeom>
          <a:noFill/>
        </p:spPr>
        <p:txBody>
          <a:bodyPr wrap="square" lIns="0" tIns="0" rIns="0" bIns="0" rtlCol="0">
            <a:spAutoFit/>
          </a:bodyPr>
          <a:lstStyle/>
          <a:p>
            <a:pPr algn="ctr" defTabSz="914377" eaLnBrk="0" fontAlgn="base" hangingPunct="0">
              <a:lnSpc>
                <a:spcPct val="110000"/>
              </a:lnSpc>
              <a:spcBef>
                <a:spcPct val="0"/>
              </a:spcBef>
              <a:spcAft>
                <a:spcPct val="0"/>
              </a:spcAft>
              <a:defRPr/>
            </a:pPr>
            <a:r>
              <a:rPr lang="en-US" altLang="zh-CN" sz="6000" spc="300" dirty="0">
                <a:solidFill>
                  <a:prstClr val="white"/>
                </a:solidFill>
                <a:latin typeface="微软雅黑"/>
                <a:ea typeface="微软雅黑"/>
              </a:rPr>
              <a:t>Thanks</a:t>
            </a:r>
            <a:endParaRPr lang="zh-CN" altLang="en-US" sz="6000" spc="300" dirty="0">
              <a:solidFill>
                <a:prstClr val="white"/>
              </a:solidFill>
              <a:latin typeface="微软雅黑"/>
              <a:ea typeface="微软雅黑"/>
            </a:endParaRPr>
          </a:p>
        </p:txBody>
      </p:sp>
      <p:cxnSp>
        <p:nvCxnSpPr>
          <p:cNvPr id="81" name="直接连接符 80">
            <a:extLst>
              <a:ext uri="{FF2B5EF4-FFF2-40B4-BE49-F238E27FC236}">
                <a16:creationId xmlns:a16="http://schemas.microsoft.com/office/drawing/2014/main" id="{15F45701-0E09-42AA-8D39-D350E0628036}"/>
              </a:ext>
            </a:extLst>
          </p:cNvPr>
          <p:cNvCxnSpPr>
            <a:cxnSpLocks/>
          </p:cNvCxnSpPr>
          <p:nvPr/>
        </p:nvCxnSpPr>
        <p:spPr>
          <a:xfrm>
            <a:off x="660401"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2" name="user-avatar-profile_70039">
            <a:extLst>
              <a:ext uri="{FF2B5EF4-FFF2-40B4-BE49-F238E27FC236}">
                <a16:creationId xmlns:a16="http://schemas.microsoft.com/office/drawing/2014/main" id="{DD3C86E0-A463-458C-BC0A-4D0BB5A46144}"/>
              </a:ext>
            </a:extLst>
          </p:cNvPr>
          <p:cNvSpPr>
            <a:spLocks noChangeAspect="1"/>
          </p:cNvSpPr>
          <p:nvPr/>
        </p:nvSpPr>
        <p:spPr bwMode="auto">
          <a:xfrm>
            <a:off x="3404690" y="498535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83" name="文本框 82">
            <a:extLst>
              <a:ext uri="{FF2B5EF4-FFF2-40B4-BE49-F238E27FC236}">
                <a16:creationId xmlns:a16="http://schemas.microsoft.com/office/drawing/2014/main" id="{462D8164-F88B-412C-A75E-D2E498A93ADF}"/>
              </a:ext>
            </a:extLst>
          </p:cNvPr>
          <p:cNvSpPr txBox="1"/>
          <p:nvPr/>
        </p:nvSpPr>
        <p:spPr>
          <a:xfrm>
            <a:off x="3893776" y="4995227"/>
            <a:ext cx="4293491" cy="304250"/>
          </a:xfrm>
          <a:prstGeom prst="rect">
            <a:avLst/>
          </a:prstGeom>
          <a:noFill/>
        </p:spPr>
        <p:txBody>
          <a:bodyPr wrap="square" lIns="0" tIns="0" rIns="0" bIns="0" rtlCol="0">
            <a:spAutoFit/>
          </a:bodyPr>
          <a:lstStyle/>
          <a:p>
            <a:pPr defTabSz="914377" eaLnBrk="0" fontAlgn="base" hangingPunct="0">
              <a:lnSpc>
                <a:spcPct val="120000"/>
              </a:lnSpc>
              <a:spcBef>
                <a:spcPct val="0"/>
              </a:spcBef>
              <a:spcAft>
                <a:spcPct val="0"/>
              </a:spcAft>
              <a:defRPr/>
            </a:pPr>
            <a:r>
              <a:rPr lang="en-US" altLang="zh-CN" spc="300" dirty="0">
                <a:solidFill>
                  <a:prstClr val="white"/>
                </a:solidFill>
                <a:ea typeface="微软雅黑" panose="020B0503020204020204" pitchFamily="34" charset="-122"/>
              </a:rPr>
              <a:t>presenter</a:t>
            </a:r>
            <a:r>
              <a:rPr lang="zh-CN" altLang="en-US" spc="300" dirty="0">
                <a:solidFill>
                  <a:prstClr val="white"/>
                </a:solidFill>
                <a:ea typeface="微软雅黑" panose="020B0503020204020204" pitchFamily="34" charset="-122"/>
              </a:rPr>
              <a:t>：</a:t>
            </a:r>
            <a:r>
              <a:rPr lang="en-US" altLang="zh-CN" spc="300" dirty="0" err="1">
                <a:solidFill>
                  <a:prstClr val="white"/>
                </a:solidFill>
                <a:ea typeface="微软雅黑" panose="020B0503020204020204" pitchFamily="34" charset="-122"/>
              </a:rPr>
              <a:t>tianyu97</a:t>
            </a:r>
            <a:endParaRPr lang="zh-CN" altLang="en-US" spc="300" dirty="0">
              <a:solidFill>
                <a:prstClr val="white"/>
              </a:solidFill>
              <a:ea typeface="微软雅黑" panose="020B0503020204020204" pitchFamily="34" charset="-122"/>
            </a:endParaRPr>
          </a:p>
        </p:txBody>
      </p:sp>
    </p:spTree>
    <p:extLst>
      <p:ext uri="{BB962C8B-B14F-4D97-AF65-F5344CB8AC3E}">
        <p14:creationId xmlns:p14="http://schemas.microsoft.com/office/powerpoint/2010/main" val="13373442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Background and Significance</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475" y="1568487"/>
            <a:ext cx="5637888" cy="3035787"/>
          </a:xfrm>
          <a:prstGeom prst="rect">
            <a:avLst/>
          </a:prstGeom>
        </p:spPr>
      </p:pic>
      <p:sp>
        <p:nvSpPr>
          <p:cNvPr id="4" name="矩形 3"/>
          <p:cNvSpPr/>
          <p:nvPr/>
        </p:nvSpPr>
        <p:spPr>
          <a:xfrm rot="20721715">
            <a:off x="901913" y="1984312"/>
            <a:ext cx="1311578" cy="461665"/>
          </a:xfrm>
          <a:prstGeom prst="rect">
            <a:avLst/>
          </a:prstGeom>
        </p:spPr>
        <p:txBody>
          <a:bodyPr wrap="none">
            <a:spAutoFit/>
          </a:bodyPr>
          <a:lstStyle/>
          <a:p>
            <a:r>
              <a:rPr lang="en-US" altLang="zh-CN" sz="2400" b="1" kern="100" dirty="0">
                <a:latin typeface="Times New Roman" panose="02020603050405020304" pitchFamily="18" charset="0"/>
                <a:ea typeface="宋体" panose="02010600030101010101" pitchFamily="2" charset="-122"/>
              </a:rPr>
              <a:t>Elevator</a:t>
            </a:r>
            <a:endParaRPr lang="zh-CN" altLang="en-US" sz="2400" b="1" dirty="0"/>
          </a:p>
        </p:txBody>
      </p:sp>
      <p:sp>
        <p:nvSpPr>
          <p:cNvPr id="5" name="矩形 4"/>
          <p:cNvSpPr/>
          <p:nvPr/>
        </p:nvSpPr>
        <p:spPr>
          <a:xfrm>
            <a:off x="2289330" y="2580149"/>
            <a:ext cx="1329210" cy="461665"/>
          </a:xfrm>
          <a:prstGeom prst="rect">
            <a:avLst/>
          </a:prstGeom>
        </p:spPr>
        <p:txBody>
          <a:bodyPr wrap="none">
            <a:spAutoFit/>
          </a:bodyPr>
          <a:lstStyle/>
          <a:p>
            <a:r>
              <a:rPr lang="en-US" altLang="zh-CN" sz="2400" b="1" kern="100" dirty="0">
                <a:latin typeface="Times New Roman" panose="02020603050405020304" pitchFamily="18" charset="0"/>
                <a:ea typeface="宋体" panose="02010600030101010101" pitchFamily="2" charset="-122"/>
              </a:rPr>
              <a:t> Market </a:t>
            </a:r>
            <a:endParaRPr lang="zh-CN" altLang="en-US" sz="2400" b="1" dirty="0"/>
          </a:p>
        </p:txBody>
      </p:sp>
      <p:sp>
        <p:nvSpPr>
          <p:cNvPr id="6" name="矩形 5"/>
          <p:cNvSpPr/>
          <p:nvPr/>
        </p:nvSpPr>
        <p:spPr>
          <a:xfrm rot="20027011">
            <a:off x="1617219" y="3613599"/>
            <a:ext cx="1202573" cy="461665"/>
          </a:xfrm>
          <a:prstGeom prst="rect">
            <a:avLst/>
          </a:prstGeom>
        </p:spPr>
        <p:txBody>
          <a:bodyPr wrap="none">
            <a:spAutoFit/>
          </a:bodyPr>
          <a:lstStyle/>
          <a:p>
            <a:r>
              <a:rPr lang="en-US" altLang="zh-CN" sz="2400" b="1" kern="100" dirty="0">
                <a:latin typeface="Times New Roman" panose="02020603050405020304" pitchFamily="18" charset="0"/>
                <a:ea typeface="宋体" panose="02010600030101010101" pitchFamily="2" charset="-122"/>
              </a:rPr>
              <a:t>Station </a:t>
            </a:r>
            <a:endParaRPr lang="zh-CN" altLang="en-US" sz="2400" b="1" dirty="0"/>
          </a:p>
        </p:txBody>
      </p:sp>
      <p:sp>
        <p:nvSpPr>
          <p:cNvPr id="8" name="矩形 7"/>
          <p:cNvSpPr/>
          <p:nvPr/>
        </p:nvSpPr>
        <p:spPr>
          <a:xfrm rot="1198291">
            <a:off x="3723539" y="3583058"/>
            <a:ext cx="1056700" cy="461665"/>
          </a:xfrm>
          <a:prstGeom prst="rect">
            <a:avLst/>
          </a:prstGeom>
        </p:spPr>
        <p:txBody>
          <a:bodyPr wrap="none">
            <a:spAutoFit/>
          </a:bodyPr>
          <a:lstStyle/>
          <a:p>
            <a:r>
              <a:rPr lang="en-US" altLang="zh-CN" sz="2400" b="1" kern="100" dirty="0">
                <a:latin typeface="Times New Roman" panose="02020603050405020304" pitchFamily="18" charset="0"/>
                <a:ea typeface="宋体" panose="02010600030101010101" pitchFamily="2" charset="-122"/>
              </a:rPr>
              <a:t>School</a:t>
            </a:r>
            <a:endParaRPr lang="zh-CN" altLang="en-US" sz="2400" b="1" dirty="0"/>
          </a:p>
        </p:txBody>
      </p:sp>
      <p:sp>
        <p:nvSpPr>
          <p:cNvPr id="10" name="矩形 9"/>
          <p:cNvSpPr/>
          <p:nvPr/>
        </p:nvSpPr>
        <p:spPr>
          <a:xfrm>
            <a:off x="3347561" y="1489477"/>
            <a:ext cx="2101857"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30 Millions in China</a:t>
            </a:r>
            <a:endParaRPr lang="zh-CN" altLang="en-US" dirty="0"/>
          </a:p>
        </p:txBody>
      </p:sp>
      <p:sp>
        <p:nvSpPr>
          <p:cNvPr id="11" name="矩形 10"/>
          <p:cNvSpPr/>
          <p:nvPr/>
        </p:nvSpPr>
        <p:spPr>
          <a:xfrm>
            <a:off x="653155" y="4604274"/>
            <a:ext cx="7036117" cy="1015663"/>
          </a:xfrm>
          <a:prstGeom prst="rect">
            <a:avLst/>
          </a:prstGeom>
        </p:spPr>
        <p:txBody>
          <a:bodyPr wrap="square">
            <a:spAutoFit/>
          </a:bodyPr>
          <a:lstStyle/>
          <a:p>
            <a:pPr marL="285744" indent="-285744">
              <a:lnSpc>
                <a:spcPct val="150000"/>
              </a:lnSpc>
              <a:buFont typeface="Wingdings" panose="05000000000000000000" pitchFamily="2" charset="2"/>
              <a:buChar char="Ø"/>
            </a:pPr>
            <a:r>
              <a:rPr lang="en-US" altLang="zh-CN" sz="2000" kern="100" dirty="0">
                <a:latin typeface="Times New Roman" panose="02020603050405020304" pitchFamily="18" charset="0"/>
                <a:ea typeface="宋体" panose="02010600030101010101" pitchFamily="2" charset="-122"/>
              </a:rPr>
              <a:t>When </a:t>
            </a:r>
            <a:r>
              <a:rPr lang="en-US" altLang="zh-CN" sz="2000" kern="100" dirty="0">
                <a:solidFill>
                  <a:schemeClr val="accent4"/>
                </a:solidFill>
                <a:latin typeface="Times New Roman" panose="02020603050405020304" pitchFamily="18" charset="0"/>
                <a:ea typeface="宋体" panose="02010600030101010101" pitchFamily="2" charset="-122"/>
              </a:rPr>
              <a:t>theft</a:t>
            </a:r>
            <a:r>
              <a:rPr lang="en-US" altLang="zh-CN" sz="2000" kern="100" dirty="0">
                <a:latin typeface="Times New Roman" panose="02020603050405020304" pitchFamily="18" charset="0"/>
                <a:ea typeface="宋体" panose="02010600030101010101" pitchFamily="2" charset="-122"/>
              </a:rPr>
              <a:t> and </a:t>
            </a:r>
            <a:r>
              <a:rPr lang="en-US" altLang="zh-CN" sz="2000" kern="100" dirty="0">
                <a:solidFill>
                  <a:schemeClr val="accent4"/>
                </a:solidFill>
                <a:latin typeface="Times New Roman" panose="02020603050405020304" pitchFamily="18" charset="0"/>
                <a:ea typeface="宋体" panose="02010600030101010101" pitchFamily="2" charset="-122"/>
              </a:rPr>
              <a:t>robbery</a:t>
            </a:r>
            <a:r>
              <a:rPr lang="en-US" altLang="zh-CN" sz="2000" kern="100" dirty="0">
                <a:latin typeface="Times New Roman" panose="02020603050405020304" pitchFamily="18" charset="0"/>
                <a:ea typeface="宋体" panose="02010600030101010101" pitchFamily="2" charset="-122"/>
              </a:rPr>
              <a:t> cases happen</a:t>
            </a:r>
          </a:p>
          <a:p>
            <a:pPr marL="285744" indent="-285744">
              <a:lnSpc>
                <a:spcPct val="150000"/>
              </a:lnSpc>
              <a:buFont typeface="Wingdings" panose="05000000000000000000" pitchFamily="2" charset="2"/>
              <a:buChar char="Ø"/>
            </a:pPr>
            <a:r>
              <a:rPr lang="en-US" altLang="zh-CN" sz="2000" kern="100" dirty="0">
                <a:latin typeface="Times New Roman" panose="02020603050405020304" pitchFamily="18" charset="0"/>
                <a:ea typeface="宋体" panose="02010600030101010101" pitchFamily="2" charset="-122"/>
              </a:rPr>
              <a:t>When someone is </a:t>
            </a:r>
            <a:r>
              <a:rPr lang="en-US" altLang="zh-CN" sz="2000" kern="100" dirty="0">
                <a:solidFill>
                  <a:schemeClr val="accent4"/>
                </a:solidFill>
                <a:latin typeface="Times New Roman" panose="02020603050405020304" pitchFamily="18" charset="0"/>
                <a:ea typeface="宋体" panose="02010600030101010101" pitchFamily="2" charset="-122"/>
              </a:rPr>
              <a:t>missing</a:t>
            </a:r>
            <a:r>
              <a:rPr lang="en-US" altLang="zh-CN" sz="2000" kern="100" dirty="0">
                <a:latin typeface="Times New Roman" panose="02020603050405020304" pitchFamily="18" charset="0"/>
                <a:ea typeface="宋体" panose="02010600030101010101" pitchFamily="2" charset="-122"/>
              </a:rPr>
              <a:t> and the police want to find him</a:t>
            </a:r>
          </a:p>
        </p:txBody>
      </p:sp>
      <p:sp>
        <p:nvSpPr>
          <p:cNvPr id="12" name="矩形 11"/>
          <p:cNvSpPr/>
          <p:nvPr/>
        </p:nvSpPr>
        <p:spPr>
          <a:xfrm>
            <a:off x="343194" y="1079245"/>
            <a:ext cx="5985934" cy="400110"/>
          </a:xfrm>
          <a:prstGeom prst="rect">
            <a:avLst/>
          </a:prstGeom>
        </p:spPr>
        <p:txBody>
          <a:bodyPr wrap="none">
            <a:spAutoFit/>
          </a:bodyPr>
          <a:lstStyle/>
          <a:p>
            <a:r>
              <a:rPr lang="en-US" altLang="zh-CN" sz="2000" i="1" kern="100" dirty="0">
                <a:latin typeface="Times New Roman" panose="02020603050405020304" pitchFamily="18" charset="0"/>
                <a:ea typeface="宋体" panose="02010600030101010101" pitchFamily="2" charset="-122"/>
              </a:rPr>
              <a:t>The video surveillance system is more and more popular</a:t>
            </a:r>
          </a:p>
        </p:txBody>
      </p:sp>
      <p:sp>
        <p:nvSpPr>
          <p:cNvPr id="13" name="文本框 12"/>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1.1</a:t>
            </a:r>
            <a:endParaRPr lang="zh-CN" altLang="en-US" sz="3600" b="1" dirty="0">
              <a:solidFill>
                <a:schemeClr val="bg1"/>
              </a:solidFill>
            </a:endParaRPr>
          </a:p>
        </p:txBody>
      </p:sp>
      <p:sp>
        <p:nvSpPr>
          <p:cNvPr id="14" name="矩形 13"/>
          <p:cNvSpPr/>
          <p:nvPr/>
        </p:nvSpPr>
        <p:spPr>
          <a:xfrm rot="691492">
            <a:off x="4284172" y="2169883"/>
            <a:ext cx="1372492" cy="461665"/>
          </a:xfrm>
          <a:prstGeom prst="rect">
            <a:avLst/>
          </a:prstGeom>
        </p:spPr>
        <p:txBody>
          <a:bodyPr wrap="none">
            <a:spAutoFit/>
          </a:bodyPr>
          <a:lstStyle/>
          <a:p>
            <a:r>
              <a:rPr lang="en-US" altLang="zh-CN" sz="2400" b="1" kern="100" dirty="0">
                <a:latin typeface="Times New Roman" panose="02020603050405020304" pitchFamily="18" charset="0"/>
                <a:ea typeface="宋体" panose="02010600030101010101" pitchFamily="2" charset="-122"/>
              </a:rPr>
              <a:t>Hospital </a:t>
            </a:r>
            <a:endParaRPr lang="zh-CN" altLang="en-US" sz="2400" b="1" dirty="0"/>
          </a:p>
        </p:txBody>
      </p:sp>
    </p:spTree>
    <p:extLst>
      <p:ext uri="{BB962C8B-B14F-4D97-AF65-F5344CB8AC3E}">
        <p14:creationId xmlns:p14="http://schemas.microsoft.com/office/powerpoint/2010/main" val="27928459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500"/>
                            </p:stCondLst>
                            <p:childTnLst>
                              <p:par>
                                <p:cTn id="33" presetID="53" presetClass="entr" presetSubtype="16" fill="hold" grpId="0" nodeType="afterEffect">
                                  <p:stCondLst>
                                    <p:cond delay="25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par>
                          <p:cTn id="38" fill="hold">
                            <p:stCondLst>
                              <p:cond delay="125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1750"/>
                            </p:stCondLst>
                            <p:childTnLst>
                              <p:par>
                                <p:cTn id="45" presetID="53" presetClass="entr" presetSubtype="16" fill="hold" grpId="0" nodeType="afterEffect">
                                  <p:stCondLst>
                                    <p:cond delay="25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2500"/>
                            </p:stCondLst>
                            <p:childTnLst>
                              <p:par>
                                <p:cTn id="51" presetID="53" presetClass="entr" presetSubtype="16" fill="hold" grpId="0" nodeType="afterEffect">
                                  <p:stCondLst>
                                    <p:cond delay="25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Effect transition="in" filter="fade">
                                      <p:cBhvr>
                                        <p:cTn id="55" dur="500"/>
                                        <p:tgtEl>
                                          <p:spTgt spid="8"/>
                                        </p:tgtEl>
                                      </p:cBhvr>
                                    </p:animEffect>
                                  </p:childTnLst>
                                </p:cTn>
                              </p:par>
                            </p:childTnLst>
                          </p:cTn>
                        </p:par>
                        <p:par>
                          <p:cTn id="56" fill="hold">
                            <p:stCondLst>
                              <p:cond delay="3250"/>
                            </p:stCondLst>
                            <p:childTnLst>
                              <p:par>
                                <p:cTn id="57" presetID="42" presetClass="entr" presetSubtype="0" fill="hold" grpId="0"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anim calcmode="lin" valueType="num">
                                      <p:cBhvr>
                                        <p:cTn id="60" dur="500" fill="hold"/>
                                        <p:tgtEl>
                                          <p:spTgt spid="10"/>
                                        </p:tgtEl>
                                        <p:attrNameLst>
                                          <p:attrName>ppt_x</p:attrName>
                                        </p:attrNameLst>
                                      </p:cBhvr>
                                      <p:tavLst>
                                        <p:tav tm="0">
                                          <p:val>
                                            <p:strVal val="#ppt_x"/>
                                          </p:val>
                                        </p:tav>
                                        <p:tav tm="100000">
                                          <p:val>
                                            <p:strVal val="#ppt_x"/>
                                          </p:val>
                                        </p:tav>
                                      </p:tavLst>
                                    </p:anim>
                                    <p:anim calcmode="lin" valueType="num">
                                      <p:cBhvr>
                                        <p:cTn id="6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anim calcmode="lin" valueType="num">
                                      <p:cBhvr>
                                        <p:cTn id="67" dur="500" fill="hold"/>
                                        <p:tgtEl>
                                          <p:spTgt spid="11"/>
                                        </p:tgtEl>
                                        <p:attrNameLst>
                                          <p:attrName>ppt_x</p:attrName>
                                        </p:attrNameLst>
                                      </p:cBhvr>
                                      <p:tavLst>
                                        <p:tav tm="0">
                                          <p:val>
                                            <p:strVal val="#ppt_x"/>
                                          </p:val>
                                        </p:tav>
                                        <p:tav tm="100000">
                                          <p:val>
                                            <p:strVal val="#ppt_x"/>
                                          </p:val>
                                        </p:tav>
                                      </p:tavLst>
                                    </p:anim>
                                    <p:anim calcmode="lin" valueType="num">
                                      <p:cBhvr>
                                        <p:cTn id="6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8" grpId="0"/>
      <p:bldP spid="10" grpId="0"/>
      <p:bldP spid="11"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Background and Significance</a:t>
            </a:r>
            <a:endParaRPr lang="zh-CN" altLang="en-US"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03A2DB49-A34F-415C-BDCB-6167DF90484C}"/>
              </a:ext>
            </a:extLst>
          </p:cNvPr>
          <p:cNvSpPr/>
          <p:nvPr/>
        </p:nvSpPr>
        <p:spPr>
          <a:xfrm>
            <a:off x="660401"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lgn="just">
              <a:lnSpc>
                <a:spcPct val="150000"/>
              </a:lnSpc>
              <a:buFont typeface="Wingdings" panose="05000000000000000000" pitchFamily="2" charset="2"/>
              <a:buChar char="Ø"/>
            </a:pPr>
            <a:r>
              <a:rPr lang="en-US" altLang="zh-CN" kern="100">
                <a:latin typeface="Times New Roman" panose="02020603050405020304" pitchFamily="18" charset="0"/>
                <a:ea typeface="宋体" panose="02010600030101010101" pitchFamily="2" charset="-122"/>
              </a:rPr>
              <a:t>Traditional method: manually However, this method is not only expensive and time-consuming but also has low accuracy. Because the video viewer will have visual fatigue due to watching the video for a long time.</a:t>
            </a:r>
            <a:endParaRPr lang="en-US" altLang="zh-CN" kern="100" dirty="0">
              <a:latin typeface="Times New Roman" panose="02020603050405020304" pitchFamily="18" charset="0"/>
              <a:ea typeface="宋体" panose="02010600030101010101" pitchFamily="2" charset="-122"/>
            </a:endParaRPr>
          </a:p>
        </p:txBody>
      </p:sp>
      <p:sp>
        <p:nvSpPr>
          <p:cNvPr id="5" name="文本框 4">
            <a:extLst>
              <a:ext uri="{FF2B5EF4-FFF2-40B4-BE49-F238E27FC236}">
                <a16:creationId xmlns:a16="http://schemas.microsoft.com/office/drawing/2014/main" id="{783EB24E-FE0D-4498-8616-DAE4D7B97315}"/>
              </a:ext>
            </a:extLst>
          </p:cNvPr>
          <p:cNvSpPr txBox="1"/>
          <p:nvPr/>
        </p:nvSpPr>
        <p:spPr>
          <a:xfrm>
            <a:off x="1332411" y="1703790"/>
            <a:ext cx="3822708" cy="892552"/>
          </a:xfrm>
          <a:prstGeom prst="rect">
            <a:avLst/>
          </a:prstGeom>
          <a:noFill/>
        </p:spPr>
        <p:txBody>
          <a:bodyPr wrap="square" lIns="0" tIns="0" rIns="0" bIns="0" rtlCol="0">
            <a:spAutoFit/>
          </a:bodyPr>
          <a:lstStyle/>
          <a:p>
            <a:pPr lvl="0"/>
            <a:r>
              <a:rPr lang="en-US" altLang="zh-CN" sz="2000" b="1" kern="100" dirty="0">
                <a:solidFill>
                  <a:schemeClr val="accent1"/>
                </a:solidFill>
                <a:latin typeface="Times New Roman" panose="02020603050405020304" pitchFamily="18" charset="0"/>
                <a:ea typeface="宋体" panose="02010600030101010101" pitchFamily="2" charset="-122"/>
              </a:rPr>
              <a:t>How to find the target in a huge number of surveillance videos?</a:t>
            </a:r>
          </a:p>
          <a:p>
            <a:endParaRPr lang="zh-CN" altLang="en-US" b="1" spc="3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4EB6D056-BA36-4095-8BCC-5DBB420ACAD9}"/>
              </a:ext>
            </a:extLst>
          </p:cNvPr>
          <p:cNvSpPr txBox="1"/>
          <p:nvPr/>
        </p:nvSpPr>
        <p:spPr>
          <a:xfrm>
            <a:off x="1332411" y="2728981"/>
            <a:ext cx="4433445" cy="406330"/>
          </a:xfrm>
          <a:prstGeom prst="rect">
            <a:avLst/>
          </a:prstGeom>
          <a:noFill/>
        </p:spPr>
        <p:txBody>
          <a:bodyPr wrap="square" lIns="0" tIns="0" rIns="0" bIns="0" rtlCol="0">
            <a:spAutoFit/>
          </a:bodyPr>
          <a:lstStyle/>
          <a:p>
            <a:pPr algn="just">
              <a:lnSpc>
                <a:spcPct val="150000"/>
              </a:lnSpc>
            </a:pPr>
            <a:r>
              <a:rPr lang="en-US" altLang="zh-CN" sz="2000" b="1" kern="100" dirty="0">
                <a:latin typeface="Times New Roman" panose="02020603050405020304" pitchFamily="18" charset="0"/>
                <a:ea typeface="宋体" panose="02010600030101010101" pitchFamily="2" charset="-122"/>
              </a:rPr>
              <a:t>Traditional method: Manually</a:t>
            </a:r>
          </a:p>
        </p:txBody>
      </p:sp>
      <p:cxnSp>
        <p:nvCxnSpPr>
          <p:cNvPr id="7" name="直接连接符 6">
            <a:extLst>
              <a:ext uri="{FF2B5EF4-FFF2-40B4-BE49-F238E27FC236}">
                <a16:creationId xmlns:a16="http://schemas.microsoft.com/office/drawing/2014/main" id="{6DAE3BEC-0D40-461A-A5E2-07A3B7AD813B}"/>
              </a:ext>
            </a:extLst>
          </p:cNvPr>
          <p:cNvCxnSpPr>
            <a:cxnSpLocks/>
          </p:cNvCxnSpPr>
          <p:nvPr/>
        </p:nvCxnSpPr>
        <p:spPr>
          <a:xfrm>
            <a:off x="1135778" y="2596342"/>
            <a:ext cx="3708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7129" y="1526266"/>
            <a:ext cx="5437879" cy="3626647"/>
          </a:xfrm>
          <a:prstGeom prst="rect">
            <a:avLst/>
          </a:prstGeom>
        </p:spPr>
      </p:pic>
      <p:sp>
        <p:nvSpPr>
          <p:cNvPr id="10" name="文本框 9"/>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1.1</a:t>
            </a:r>
            <a:endParaRPr lang="zh-CN" altLang="en-US" sz="3600" b="1" dirty="0">
              <a:solidFill>
                <a:schemeClr val="bg1"/>
              </a:solidFill>
            </a:endParaRPr>
          </a:p>
        </p:txBody>
      </p:sp>
      <p:sp>
        <p:nvSpPr>
          <p:cNvPr id="11" name="文本框 10">
            <a:extLst>
              <a:ext uri="{FF2B5EF4-FFF2-40B4-BE49-F238E27FC236}">
                <a16:creationId xmlns:a16="http://schemas.microsoft.com/office/drawing/2014/main" id="{4EB6D056-BA36-4095-8BCC-5DBB420ACAD9}"/>
              </a:ext>
            </a:extLst>
          </p:cNvPr>
          <p:cNvSpPr txBox="1"/>
          <p:nvPr/>
        </p:nvSpPr>
        <p:spPr>
          <a:xfrm>
            <a:off x="1606551" y="3274718"/>
            <a:ext cx="2624849" cy="2077492"/>
          </a:xfrm>
          <a:prstGeom prst="rect">
            <a:avLst/>
          </a:prstGeom>
          <a:noFill/>
        </p:spPr>
        <p:txBody>
          <a:bodyPr wrap="square" lIns="0" tIns="0" rIns="0" bIns="0" rtlCol="0">
            <a:spAutoFit/>
          </a:bodyPr>
          <a:lstStyle/>
          <a:p>
            <a:pPr algn="just">
              <a:lnSpc>
                <a:spcPct val="150000"/>
              </a:lnSpc>
            </a:pPr>
            <a:r>
              <a:rPr lang="en-US" altLang="zh-CN" kern="100" dirty="0">
                <a:solidFill>
                  <a:schemeClr val="accent4"/>
                </a:solidFill>
                <a:latin typeface="Times New Roman" panose="02020603050405020304" pitchFamily="18" charset="0"/>
                <a:ea typeface="宋体" panose="02010600030101010101" pitchFamily="2" charset="-122"/>
              </a:rPr>
              <a:t>Disadvantages: </a:t>
            </a:r>
          </a:p>
          <a:p>
            <a:pPr marL="285744" indent="-285744" algn="just">
              <a:lnSpc>
                <a:spcPct val="150000"/>
              </a:lnSpc>
              <a:buFont typeface="Wingdings" panose="05000000000000000000" pitchFamily="2" charset="2"/>
              <a:buChar char="Ø"/>
            </a:pPr>
            <a:r>
              <a:rPr lang="en-US" altLang="zh-CN" i="1" kern="100" dirty="0">
                <a:latin typeface="Times New Roman" panose="02020603050405020304" pitchFamily="18" charset="0"/>
                <a:ea typeface="宋体" panose="02010600030101010101" pitchFamily="2" charset="-122"/>
              </a:rPr>
              <a:t>Expensive</a:t>
            </a:r>
          </a:p>
          <a:p>
            <a:pPr marL="285744" indent="-285744" algn="just">
              <a:lnSpc>
                <a:spcPct val="150000"/>
              </a:lnSpc>
              <a:buFont typeface="Wingdings" panose="05000000000000000000" pitchFamily="2" charset="2"/>
              <a:buChar char="Ø"/>
            </a:pPr>
            <a:r>
              <a:rPr lang="en-US" altLang="zh-CN" i="1" kern="100" dirty="0">
                <a:latin typeface="Times New Roman" panose="02020603050405020304" pitchFamily="18" charset="0"/>
                <a:ea typeface="宋体" panose="02010600030101010101" pitchFamily="2" charset="-122"/>
              </a:rPr>
              <a:t>Time-consuming</a:t>
            </a:r>
          </a:p>
          <a:p>
            <a:pPr marL="285744" indent="-285744" algn="just">
              <a:lnSpc>
                <a:spcPct val="150000"/>
              </a:lnSpc>
              <a:buFont typeface="Wingdings" panose="05000000000000000000" pitchFamily="2" charset="2"/>
              <a:buChar char="Ø"/>
            </a:pPr>
            <a:r>
              <a:rPr lang="en-US" altLang="zh-CN" i="1" kern="100" dirty="0">
                <a:latin typeface="Times New Roman" panose="02020603050405020304" pitchFamily="18" charset="0"/>
                <a:ea typeface="宋体" panose="02010600030101010101" pitchFamily="2" charset="-122"/>
              </a:rPr>
              <a:t>Low accuracy</a:t>
            </a:r>
          </a:p>
          <a:p>
            <a:pPr marL="285744" indent="-285744" algn="just">
              <a:lnSpc>
                <a:spcPct val="150000"/>
              </a:lnSpc>
              <a:buFont typeface="Wingdings" panose="05000000000000000000" pitchFamily="2" charset="2"/>
              <a:buChar char="Ø"/>
            </a:pPr>
            <a:r>
              <a:rPr lang="en-US" altLang="zh-CN" i="1" kern="100" dirty="0">
                <a:latin typeface="Times New Roman" panose="02020603050405020304" pitchFamily="18" charset="0"/>
                <a:ea typeface="宋体" panose="02010600030101010101" pitchFamily="2" charset="-122"/>
              </a:rPr>
              <a:t>Visual fatigue</a:t>
            </a:r>
          </a:p>
        </p:txBody>
      </p:sp>
    </p:spTree>
    <p:extLst>
      <p:ext uri="{BB962C8B-B14F-4D97-AF65-F5344CB8AC3E}">
        <p14:creationId xmlns:p14="http://schemas.microsoft.com/office/powerpoint/2010/main" val="929844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nodeType="afterEffect">
                                  <p:stCondLst>
                                    <p:cond delay="50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anim calcmode="lin" valueType="num">
                                      <p:cBhvr>
                                        <p:cTn id="3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6">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anim calcmode="lin" valueType="num">
                                      <p:cBhvr>
                                        <p:cTn id="42" dur="500" fill="hold"/>
                                        <p:tgtEl>
                                          <p:spTgt spid="11"/>
                                        </p:tgtEl>
                                        <p:attrNameLst>
                                          <p:attrName>ppt_x</p:attrName>
                                        </p:attrNameLst>
                                      </p:cBhvr>
                                      <p:tavLst>
                                        <p:tav tm="0">
                                          <p:val>
                                            <p:strVal val="#ppt_x"/>
                                          </p:val>
                                        </p:tav>
                                        <p:tav tm="100000">
                                          <p:val>
                                            <p:strVal val="#ppt_x"/>
                                          </p:val>
                                        </p:tav>
                                      </p:tavLst>
                                    </p:anim>
                                    <p:anim calcmode="lin" valueType="num">
                                      <p:cBhvr>
                                        <p:cTn id="4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Concept</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1.2</a:t>
            </a:r>
            <a:endParaRPr lang="zh-CN" altLang="en-US" sz="3600" b="1" dirty="0">
              <a:solidFill>
                <a:schemeClr val="bg1"/>
              </a:solidFill>
            </a:endParaRPr>
          </a:p>
        </p:txBody>
      </p:sp>
      <p:sp>
        <p:nvSpPr>
          <p:cNvPr id="11" name="内容占位符 1">
            <a:extLst>
              <a:ext uri="{FF2B5EF4-FFF2-40B4-BE49-F238E27FC236}">
                <a16:creationId xmlns:a16="http://schemas.microsoft.com/office/drawing/2014/main" id="{9220699B-30D4-4073-91F7-02313840C09E}"/>
              </a:ext>
            </a:extLst>
          </p:cNvPr>
          <p:cNvSpPr txBox="1">
            <a:spLocks/>
          </p:cNvSpPr>
          <p:nvPr/>
        </p:nvSpPr>
        <p:spPr>
          <a:xfrm>
            <a:off x="1539633" y="1700199"/>
            <a:ext cx="8454223" cy="1139821"/>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zh-CN" altLang="en-US" sz="1400" dirty="0">
              <a:solidFill>
                <a:srgbClr val="000000"/>
              </a:solidFill>
              <a:latin typeface="Times New Roman" panose="02020603050405020304" pitchFamily="18" charset="0"/>
              <a:ea typeface="微软雅黑"/>
              <a:cs typeface="Times New Roman" panose="02020603050405020304" pitchFamily="18" charset="0"/>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6" y="1459875"/>
            <a:ext cx="480647" cy="480647"/>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algn="ctr" defTabSz="914377">
              <a:defRPr/>
            </a:pPr>
            <a:endParaRPr lang="zh-CN" altLang="en-US" kern="0">
              <a:solidFill>
                <a:srgbClr val="000000"/>
              </a:solidFill>
              <a:latin typeface="微软雅黑"/>
              <a:ea typeface="微软雅黑"/>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70" y="5185859"/>
            <a:ext cx="480647" cy="480647"/>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algn="ctr" defTabSz="914377">
              <a:defRPr/>
            </a:pPr>
            <a:endParaRPr lang="zh-CN" altLang="en-US" kern="0">
              <a:solidFill>
                <a:srgbClr val="000000"/>
              </a:solidFill>
              <a:latin typeface="微软雅黑"/>
              <a:ea typeface="微软雅黑"/>
            </a:endParaRPr>
          </a:p>
        </p:txBody>
      </p:sp>
      <p:sp>
        <p:nvSpPr>
          <p:cNvPr id="7" name="文本框 6">
            <a:extLst>
              <a:ext uri="{FF2B5EF4-FFF2-40B4-BE49-F238E27FC236}">
                <a16:creationId xmlns:a16="http://schemas.microsoft.com/office/drawing/2014/main" id="{4EB6D056-BA36-4095-8BCC-5DBB420ACAD9}"/>
              </a:ext>
            </a:extLst>
          </p:cNvPr>
          <p:cNvSpPr txBox="1"/>
          <p:nvPr/>
        </p:nvSpPr>
        <p:spPr>
          <a:xfrm>
            <a:off x="1343333" y="1591642"/>
            <a:ext cx="9147351" cy="1196738"/>
          </a:xfrm>
          <a:prstGeom prst="rect">
            <a:avLst/>
          </a:prstGeom>
          <a:noFill/>
        </p:spPr>
        <p:txBody>
          <a:bodyPr wrap="square" lIns="0" tIns="0" rIns="0" bIns="0" rtlCol="0">
            <a:spAutoFit/>
          </a:bodyPr>
          <a:lstStyle/>
          <a:p>
            <a:pPr algn="just">
              <a:lnSpc>
                <a:spcPct val="150000"/>
              </a:lnSpc>
            </a:pPr>
            <a:r>
              <a:rPr lang="en-US" altLang="zh-CN" kern="100" dirty="0">
                <a:latin typeface="Times New Roman" panose="02020603050405020304" pitchFamily="18" charset="0"/>
                <a:ea typeface="宋体" panose="02010600030101010101" pitchFamily="2" charset="-122"/>
              </a:rPr>
              <a:t>     Person re-identification (Abbreviation: </a:t>
            </a:r>
            <a:r>
              <a:rPr lang="en-US" altLang="zh-CN" kern="100" dirty="0" err="1">
                <a:latin typeface="Times New Roman" panose="02020603050405020304" pitchFamily="18" charset="0"/>
                <a:ea typeface="宋体" panose="02010600030101010101" pitchFamily="2" charset="-122"/>
              </a:rPr>
              <a:t>ReID</a:t>
            </a:r>
            <a:r>
              <a:rPr lang="en-US" altLang="zh-CN" kern="100" dirty="0">
                <a:latin typeface="Times New Roman" panose="02020603050405020304" pitchFamily="18" charset="0"/>
                <a:ea typeface="宋体" panose="02010600030101010101" pitchFamily="2" charset="-122"/>
              </a:rPr>
              <a:t>) is a technology which identifies the same person in multiple different non-overlapping surveillance cameras. </a:t>
            </a:r>
          </a:p>
          <a:p>
            <a:pPr marL="285744" indent="-285744" algn="just">
              <a:lnSpc>
                <a:spcPct val="150000"/>
              </a:lnSpc>
              <a:buFont typeface="Wingdings" panose="05000000000000000000" pitchFamily="2" charset="2"/>
              <a:buChar char="Ø"/>
            </a:pPr>
            <a:endParaRPr lang="en-US" altLang="zh-CN" kern="100" dirty="0">
              <a:latin typeface="Times New Roman" panose="02020603050405020304" pitchFamily="18" charset="0"/>
              <a:ea typeface="宋体" panose="02010600030101010101" pitchFamily="2" charset="-122"/>
            </a:endParaRPr>
          </a:p>
        </p:txBody>
      </p:sp>
      <p:pic>
        <p:nvPicPr>
          <p:cNvPr id="8" name="图片 7" descr="C:\Users\AAAAA\AppData\Roaming\Tencent\Users\534860412\QQ\WinTemp\RichOle\HRPS1}4(P`AKUE%_FTARH6P.png"/>
          <p:cNvPicPr/>
          <p:nvPr/>
        </p:nvPicPr>
        <p:blipFill>
          <a:blip r:embed="rId2">
            <a:extLst>
              <a:ext uri="{28A0092B-C50C-407E-A947-70E740481C1C}">
                <a14:useLocalDpi xmlns:a14="http://schemas.microsoft.com/office/drawing/2010/main" val="0"/>
              </a:ext>
            </a:extLst>
          </a:blip>
          <a:srcRect/>
          <a:stretch>
            <a:fillRect/>
          </a:stretch>
        </p:blipFill>
        <p:spPr bwMode="auto">
          <a:xfrm>
            <a:off x="2221413" y="2788380"/>
            <a:ext cx="7772443" cy="1312433"/>
          </a:xfrm>
          <a:prstGeom prst="rect">
            <a:avLst/>
          </a:prstGeom>
          <a:noFill/>
          <a:ln>
            <a:noFill/>
          </a:ln>
        </p:spPr>
      </p:pic>
      <p:sp>
        <p:nvSpPr>
          <p:cNvPr id="2" name="矩形 1"/>
          <p:cNvSpPr/>
          <p:nvPr/>
        </p:nvSpPr>
        <p:spPr>
          <a:xfrm>
            <a:off x="3709381" y="4339423"/>
            <a:ext cx="4796506" cy="361637"/>
          </a:xfrm>
          <a:prstGeom prst="rect">
            <a:avLst/>
          </a:prstGeom>
        </p:spPr>
        <p:txBody>
          <a:bodyPr wrap="none">
            <a:spAutoFit/>
          </a:bodyPr>
          <a:lstStyle/>
          <a:p>
            <a:pPr algn="ctr">
              <a:lnSpc>
                <a:spcPct val="125000"/>
              </a:lnSpc>
            </a:pPr>
            <a:r>
              <a:rPr lang="en-US" altLang="zh-CN" sz="1400" kern="100" dirty="0">
                <a:latin typeface="Times New Roman" panose="02020603050405020304" pitchFamily="18" charset="0"/>
                <a:ea typeface="Times New Roman" panose="02020603050405020304" pitchFamily="18" charset="0"/>
                <a:cs typeface="Times New Roman" panose="02020603050405020304" pitchFamily="18" charset="0"/>
              </a:rPr>
              <a:t>Figure 1-1 complete person re-identification monitoring system </a:t>
            </a:r>
            <a:endParaRPr lang="zh-CN" altLang="zh-CN" sz="1400"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椭圆 2"/>
          <p:cNvSpPr/>
          <p:nvPr/>
        </p:nvSpPr>
        <p:spPr>
          <a:xfrm>
            <a:off x="5140516" y="2762560"/>
            <a:ext cx="5109883" cy="1312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片 14" descr="Image result for pedestrian detection"/>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155" y="1731200"/>
            <a:ext cx="6657179" cy="3950807"/>
          </a:xfrm>
          <a:prstGeom prst="rect">
            <a:avLst/>
          </a:prstGeom>
          <a:noFill/>
          <a:ln>
            <a:noFill/>
          </a:ln>
        </p:spPr>
      </p:pic>
      <p:pic>
        <p:nvPicPr>
          <p:cNvPr id="16" name="图片 15" descr="C:\Users\AAAAA\AppData\Roaming\Tencent\Users\534860412\QQ\WinTemp\RichOle\2{5S6AAZAP%}4EZUT_G_WK0.png"/>
          <p:cNvPicPr/>
          <p:nvPr/>
        </p:nvPicPr>
        <p:blipFill>
          <a:blip r:embed="rId4">
            <a:extLst>
              <a:ext uri="{28A0092B-C50C-407E-A947-70E740481C1C}">
                <a14:useLocalDpi xmlns:a14="http://schemas.microsoft.com/office/drawing/2010/main" val="0"/>
              </a:ext>
            </a:extLst>
          </a:blip>
          <a:srcRect/>
          <a:stretch>
            <a:fillRect/>
          </a:stretch>
        </p:blipFill>
        <p:spPr bwMode="auto">
          <a:xfrm>
            <a:off x="2848962" y="1373246"/>
            <a:ext cx="7341194" cy="4308761"/>
          </a:xfrm>
          <a:prstGeom prst="rect">
            <a:avLst/>
          </a:prstGeom>
          <a:noFill/>
          <a:ln>
            <a:noFill/>
          </a:ln>
        </p:spPr>
      </p:pic>
    </p:spTree>
    <p:extLst>
      <p:ext uri="{BB962C8B-B14F-4D97-AF65-F5344CB8AC3E}">
        <p14:creationId xmlns:p14="http://schemas.microsoft.com/office/powerpoint/2010/main" val="42633711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anim calcmode="lin" valueType="num">
                                      <p:cBhvr>
                                        <p:cTn id="23" dur="500" fill="hold"/>
                                        <p:tgtEl>
                                          <p:spTgt spid="2"/>
                                        </p:tgtEl>
                                        <p:attrNameLst>
                                          <p:attrName>ppt_x</p:attrName>
                                        </p:attrNameLst>
                                      </p:cBhvr>
                                      <p:tavLst>
                                        <p:tav tm="0">
                                          <p:val>
                                            <p:strVal val="#ppt_x"/>
                                          </p:val>
                                        </p:tav>
                                        <p:tav tm="100000">
                                          <p:val>
                                            <p:strVal val="#ppt_x"/>
                                          </p:val>
                                        </p:tav>
                                      </p:tavLst>
                                    </p:anim>
                                    <p:anim calcmode="lin" valueType="num">
                                      <p:cBhvr>
                                        <p:cTn id="24" dur="5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xit" presetSubtype="32" fill="hold" nodeType="clickEffect">
                                  <p:stCondLst>
                                    <p:cond delay="0"/>
                                  </p:stCondLst>
                                  <p:childTnLst>
                                    <p:anim calcmode="lin" valueType="num">
                                      <p:cBhvr>
                                        <p:cTn id="40" dur="500"/>
                                        <p:tgtEl>
                                          <p:spTgt spid="15"/>
                                        </p:tgtEl>
                                        <p:attrNameLst>
                                          <p:attrName>ppt_w</p:attrName>
                                        </p:attrNameLst>
                                      </p:cBhvr>
                                      <p:tavLst>
                                        <p:tav tm="0">
                                          <p:val>
                                            <p:strVal val="ppt_w"/>
                                          </p:val>
                                        </p:tav>
                                        <p:tav tm="100000">
                                          <p:val>
                                            <p:fltVal val="0"/>
                                          </p:val>
                                        </p:tav>
                                      </p:tavLst>
                                    </p:anim>
                                    <p:anim calcmode="lin" valueType="num">
                                      <p:cBhvr>
                                        <p:cTn id="41" dur="500"/>
                                        <p:tgtEl>
                                          <p:spTgt spid="15"/>
                                        </p:tgtEl>
                                        <p:attrNameLst>
                                          <p:attrName>ppt_h</p:attrName>
                                        </p:attrNameLst>
                                      </p:cBhvr>
                                      <p:tavLst>
                                        <p:tav tm="0">
                                          <p:val>
                                            <p:strVal val="ppt_h"/>
                                          </p:val>
                                        </p:tav>
                                        <p:tav tm="100000">
                                          <p:val>
                                            <p:fltVal val="0"/>
                                          </p:val>
                                        </p:tav>
                                      </p:tavLst>
                                    </p:anim>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fltVal val="0"/>
                                          </p:val>
                                        </p:tav>
                                        <p:tav tm="100000">
                                          <p:val>
                                            <p:strVal val="#ppt_w"/>
                                          </p:val>
                                        </p:tav>
                                      </p:tavLst>
                                    </p:anim>
                                    <p:anim calcmode="lin" valueType="num">
                                      <p:cBhvr>
                                        <p:cTn id="49" dur="500" fill="hold"/>
                                        <p:tgtEl>
                                          <p:spTgt spid="3"/>
                                        </p:tgtEl>
                                        <p:attrNameLst>
                                          <p:attrName>ppt_h</p:attrName>
                                        </p:attrNameLst>
                                      </p:cBhvr>
                                      <p:tavLst>
                                        <p:tav tm="0">
                                          <p:val>
                                            <p:fltVal val="0"/>
                                          </p:val>
                                        </p:tav>
                                        <p:tav tm="100000">
                                          <p:val>
                                            <p:strVal val="#ppt_h"/>
                                          </p:val>
                                        </p:tav>
                                      </p:tavLst>
                                    </p:anim>
                                    <p:animEffect transition="in" filter="fade">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16"/>
                                        </p:tgtEl>
                                        <p:attrNameLst>
                                          <p:attrName>ppt_w</p:attrName>
                                        </p:attrNameLst>
                                      </p:cBhvr>
                                      <p:tavLst>
                                        <p:tav tm="0">
                                          <p:val>
                                            <p:strVal val="ppt_w"/>
                                          </p:val>
                                        </p:tav>
                                        <p:tav tm="100000">
                                          <p:val>
                                            <p:fltVal val="0"/>
                                          </p:val>
                                        </p:tav>
                                      </p:tavLst>
                                    </p:anim>
                                    <p:anim calcmode="lin" valueType="num">
                                      <p:cBhvr>
                                        <p:cTn id="62" dur="500"/>
                                        <p:tgtEl>
                                          <p:spTgt spid="16"/>
                                        </p:tgtEl>
                                        <p:attrNameLst>
                                          <p:attrName>ppt_h</p:attrName>
                                        </p:attrNameLst>
                                      </p:cBhvr>
                                      <p:tavLst>
                                        <p:tav tm="0">
                                          <p:val>
                                            <p:strVal val="ppt_h"/>
                                          </p:val>
                                        </p:tav>
                                        <p:tav tm="100000">
                                          <p:val>
                                            <p:fltVal val="0"/>
                                          </p:val>
                                        </p:tav>
                                      </p:tavLst>
                                    </p:anim>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Problems and Difficulties</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324874" y="911156"/>
            <a:ext cx="5504456" cy="369332"/>
          </a:xfrm>
          <a:prstGeom prst="rect">
            <a:avLst/>
          </a:prstGeom>
        </p:spPr>
        <p:txBody>
          <a:bodyPr wrap="none">
            <a:spAutoFit/>
          </a:bodyPr>
          <a:lstStyle/>
          <a:p>
            <a:pPr marL="285744" indent="-285744">
              <a:buFont typeface="Wingdings" panose="05000000000000000000" pitchFamily="2" charset="2"/>
              <a:buChar char="Ø"/>
            </a:pPr>
            <a:r>
              <a:rPr lang="en-US" altLang="zh-CN" b="1" i="1" kern="100" dirty="0">
                <a:latin typeface="Times New Roman" panose="02020603050405020304" pitchFamily="18" charset="0"/>
                <a:ea typeface="宋体" panose="02010600030101010101" pitchFamily="2" charset="-122"/>
              </a:rPr>
              <a:t>The huge variations of the pedestrian’s appearance</a:t>
            </a:r>
          </a:p>
        </p:txBody>
      </p:sp>
      <p:pic>
        <p:nvPicPr>
          <p:cNvPr id="4" name="图片 3" descr="C:\Users\AAAAA\Documents\Tencent Files\534860412\Image\C2C\8E726A4F5E66A3B9D3CC8D21B9B75159.jpg"/>
          <p:cNvPicPr/>
          <p:nvPr/>
        </p:nvPicPr>
        <p:blipFill>
          <a:blip r:embed="rId2">
            <a:extLst>
              <a:ext uri="{28A0092B-C50C-407E-A947-70E740481C1C}">
                <a14:useLocalDpi xmlns:a14="http://schemas.microsoft.com/office/drawing/2010/main" val="0"/>
              </a:ext>
            </a:extLst>
          </a:blip>
          <a:srcRect/>
          <a:stretch>
            <a:fillRect/>
          </a:stretch>
        </p:blipFill>
        <p:spPr bwMode="auto">
          <a:xfrm>
            <a:off x="414890" y="1280489"/>
            <a:ext cx="4886325" cy="2886075"/>
          </a:xfrm>
          <a:prstGeom prst="rect">
            <a:avLst/>
          </a:prstGeom>
          <a:noFill/>
          <a:ln>
            <a:noFill/>
          </a:ln>
        </p:spPr>
      </p:pic>
      <p:sp>
        <p:nvSpPr>
          <p:cNvPr id="5" name="矩形 4"/>
          <p:cNvSpPr/>
          <p:nvPr/>
        </p:nvSpPr>
        <p:spPr>
          <a:xfrm>
            <a:off x="5829330" y="956068"/>
            <a:ext cx="4482959" cy="369332"/>
          </a:xfrm>
          <a:prstGeom prst="rect">
            <a:avLst/>
          </a:prstGeom>
        </p:spPr>
        <p:txBody>
          <a:bodyPr wrap="square">
            <a:spAutoFit/>
          </a:bodyPr>
          <a:lstStyle/>
          <a:p>
            <a:pPr marL="285744" indent="-285744">
              <a:buFont typeface="Wingdings" panose="05000000000000000000" pitchFamily="2" charset="2"/>
              <a:buChar char="Ø"/>
            </a:pPr>
            <a:r>
              <a:rPr lang="en-US" altLang="zh-CN" b="1" i="1" kern="100" dirty="0">
                <a:latin typeface="Times New Roman" panose="02020603050405020304" pitchFamily="18" charset="0"/>
                <a:ea typeface="宋体" panose="02010600030101010101" pitchFamily="2" charset="-122"/>
              </a:rPr>
              <a:t>The non-ideal scene</a:t>
            </a:r>
          </a:p>
        </p:txBody>
      </p:sp>
      <p:sp>
        <p:nvSpPr>
          <p:cNvPr id="6" name="矩形 5"/>
          <p:cNvSpPr/>
          <p:nvPr/>
        </p:nvSpPr>
        <p:spPr>
          <a:xfrm>
            <a:off x="500950" y="4351229"/>
            <a:ext cx="4790735" cy="369332"/>
          </a:xfrm>
          <a:prstGeom prst="rect">
            <a:avLst/>
          </a:prstGeom>
        </p:spPr>
        <p:txBody>
          <a:bodyPr wrap="none">
            <a:spAutoFit/>
          </a:bodyPr>
          <a:lstStyle/>
          <a:p>
            <a:pPr marL="285744" indent="-285744">
              <a:buFont typeface="Wingdings" panose="05000000000000000000" pitchFamily="2" charset="2"/>
              <a:buChar char="Ø"/>
            </a:pPr>
            <a:r>
              <a:rPr lang="en-US" altLang="zh-CN" b="1" i="1" kern="100" dirty="0">
                <a:latin typeface="Times New Roman" panose="02020603050405020304" pitchFamily="18" charset="0"/>
                <a:ea typeface="宋体" panose="02010600030101010101" pitchFamily="2" charset="-122"/>
              </a:rPr>
              <a:t>The lack for large amounts of training data.</a:t>
            </a:r>
          </a:p>
        </p:txBody>
      </p:sp>
      <p:pic>
        <p:nvPicPr>
          <p:cNvPr id="7" name="图片 6" descr="C:\Users\AAAAA\Documents\Tencent Files\534860412\Image\C2C\[WMH@Z~%L4O5RBO155CBASH.jpg"/>
          <p:cNvPicPr/>
          <p:nvPr/>
        </p:nvPicPr>
        <p:blipFill>
          <a:blip r:embed="rId3">
            <a:extLst>
              <a:ext uri="{28A0092B-C50C-407E-A947-70E740481C1C}">
                <a14:useLocalDpi xmlns:a14="http://schemas.microsoft.com/office/drawing/2010/main" val="0"/>
              </a:ext>
            </a:extLst>
          </a:blip>
          <a:srcRect/>
          <a:stretch>
            <a:fillRect/>
          </a:stretch>
        </p:blipFill>
        <p:spPr bwMode="auto">
          <a:xfrm>
            <a:off x="5829330" y="1501550"/>
            <a:ext cx="5713442" cy="2665014"/>
          </a:xfrm>
          <a:prstGeom prst="rect">
            <a:avLst/>
          </a:prstGeom>
          <a:noFill/>
          <a:ln>
            <a:noFill/>
          </a:ln>
        </p:spPr>
      </p:pic>
      <p:sp>
        <p:nvSpPr>
          <p:cNvPr id="8" name="矩形 7"/>
          <p:cNvSpPr/>
          <p:nvPr/>
        </p:nvSpPr>
        <p:spPr>
          <a:xfrm>
            <a:off x="864865" y="4720561"/>
            <a:ext cx="6598922" cy="1487395"/>
          </a:xfrm>
          <a:prstGeom prst="rect">
            <a:avLst/>
          </a:prstGeom>
        </p:spPr>
        <p:txBody>
          <a:bodyPr wrap="none">
            <a:spAutoFit/>
          </a:bodyPr>
          <a:lstStyle/>
          <a:p>
            <a:pPr>
              <a:lnSpc>
                <a:spcPts val="2200"/>
              </a:lnSpc>
            </a:pPr>
            <a:r>
              <a:rPr lang="en-US" altLang="zh-CN" kern="100" dirty="0">
                <a:latin typeface="Times New Roman" panose="02020603050405020304" pitchFamily="18" charset="0"/>
                <a:ea typeface="宋体" panose="02010600030101010101" pitchFamily="2" charset="-122"/>
              </a:rPr>
              <a:t>ImageNet dataset for image recognition: 1250k images</a:t>
            </a:r>
          </a:p>
          <a:p>
            <a:pPr>
              <a:lnSpc>
                <a:spcPts val="2200"/>
              </a:lnSpc>
            </a:pPr>
            <a:r>
              <a:rPr lang="en-US" altLang="zh-CN" kern="100" dirty="0">
                <a:latin typeface="Times New Roman" panose="02020603050405020304" pitchFamily="18" charset="0"/>
                <a:ea typeface="宋体" panose="02010600030101010101" pitchFamily="2" charset="-122"/>
              </a:rPr>
              <a:t>Caltech dataset for pedestrian detection: 350k images</a:t>
            </a:r>
          </a:p>
          <a:p>
            <a:pPr>
              <a:lnSpc>
                <a:spcPts val="2200"/>
              </a:lnSpc>
            </a:pPr>
            <a:r>
              <a:rPr lang="en-US" altLang="zh-CN" kern="100" dirty="0" err="1">
                <a:latin typeface="Times New Roman" panose="02020603050405020304" pitchFamily="18" charset="0"/>
                <a:ea typeface="宋体" panose="02010600030101010101" pitchFamily="2" charset="-122"/>
              </a:rPr>
              <a:t>CelebA</a:t>
            </a:r>
            <a:r>
              <a:rPr lang="en-US" altLang="zh-CN" kern="100" dirty="0">
                <a:latin typeface="Times New Roman" panose="02020603050405020304" pitchFamily="18" charset="0"/>
                <a:ea typeface="宋体" panose="02010600030101010101" pitchFamily="2" charset="-122"/>
              </a:rPr>
              <a:t> dataset for face recognition: 200k images</a:t>
            </a:r>
          </a:p>
          <a:p>
            <a:pPr>
              <a:lnSpc>
                <a:spcPts val="2200"/>
              </a:lnSpc>
            </a:pPr>
            <a:r>
              <a:rPr lang="en-US" altLang="zh-CN" kern="100" dirty="0">
                <a:latin typeface="Times New Roman" panose="02020603050405020304" pitchFamily="18" charset="0"/>
                <a:ea typeface="宋体" panose="02010600030101010101" pitchFamily="2" charset="-122"/>
              </a:rPr>
              <a:t>The largest dataset for person re-identification: only have 30k images</a:t>
            </a:r>
          </a:p>
          <a:p>
            <a:pPr>
              <a:lnSpc>
                <a:spcPts val="2200"/>
              </a:lnSpc>
            </a:pPr>
            <a:endParaRPr lang="zh-CN" altLang="en-US" dirty="0"/>
          </a:p>
        </p:txBody>
      </p:sp>
      <p:sp>
        <p:nvSpPr>
          <p:cNvPr id="9" name="文本框 8"/>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1.3</a:t>
            </a:r>
            <a:endParaRPr lang="zh-CN" altLang="en-US" sz="3600" b="1" dirty="0">
              <a:solidFill>
                <a:schemeClr val="bg1"/>
              </a:solidFill>
            </a:endParaRPr>
          </a:p>
        </p:txBody>
      </p:sp>
    </p:spTree>
    <p:extLst>
      <p:ext uri="{BB962C8B-B14F-4D97-AF65-F5344CB8AC3E}">
        <p14:creationId xmlns:p14="http://schemas.microsoft.com/office/powerpoint/2010/main" val="36309317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anim calcmode="lin" valueType="num">
                                      <p:cBhvr>
                                        <p:cTn id="32" dur="500" fill="hold"/>
                                        <p:tgtEl>
                                          <p:spTgt spid="5"/>
                                        </p:tgtEl>
                                        <p:attrNameLst>
                                          <p:attrName>ppt_x</p:attrName>
                                        </p:attrNameLst>
                                      </p:cBhvr>
                                      <p:tavLst>
                                        <p:tav tm="0">
                                          <p:val>
                                            <p:strVal val="#ppt_x"/>
                                          </p:val>
                                        </p:tav>
                                        <p:tav tm="100000">
                                          <p:val>
                                            <p:strVal val="#ppt_x"/>
                                          </p:val>
                                        </p:tav>
                                      </p:tavLst>
                                    </p:anim>
                                    <p:anim calcmode="lin" valueType="num">
                                      <p:cBhvr>
                                        <p:cTn id="33" dur="5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anim calcmode="lin" valueType="num">
                                      <p:cBhvr>
                                        <p:cTn id="37" dur="500" fill="hold"/>
                                        <p:tgtEl>
                                          <p:spTgt spid="7"/>
                                        </p:tgtEl>
                                        <p:attrNameLst>
                                          <p:attrName>ppt_x</p:attrName>
                                        </p:attrNameLst>
                                      </p:cBhvr>
                                      <p:tavLst>
                                        <p:tav tm="0">
                                          <p:val>
                                            <p:strVal val="#ppt_x"/>
                                          </p:val>
                                        </p:tav>
                                        <p:tav tm="100000">
                                          <p:val>
                                            <p:strVal val="#ppt_x"/>
                                          </p:val>
                                        </p:tav>
                                      </p:tavLst>
                                    </p:anim>
                                    <p:anim calcmode="lin" valueType="num">
                                      <p:cBhvr>
                                        <p:cTn id="38"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anim calcmode="lin" valueType="num">
                                      <p:cBhvr>
                                        <p:cTn id="44" dur="500" fill="hold"/>
                                        <p:tgtEl>
                                          <p:spTgt spid="6"/>
                                        </p:tgtEl>
                                        <p:attrNameLst>
                                          <p:attrName>ppt_x</p:attrName>
                                        </p:attrNameLst>
                                      </p:cBhvr>
                                      <p:tavLst>
                                        <p:tav tm="0">
                                          <p:val>
                                            <p:strVal val="#ppt_x"/>
                                          </p:val>
                                        </p:tav>
                                        <p:tav tm="100000">
                                          <p:val>
                                            <p:strVal val="#ppt_x"/>
                                          </p:val>
                                        </p:tav>
                                      </p:tavLst>
                                    </p:anim>
                                    <p:anim calcmode="lin" valueType="num">
                                      <p:cBhvr>
                                        <p:cTn id="45" dur="5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anim calcmode="lin" valueType="num">
                                      <p:cBhvr>
                                        <p:cTn id="49" dur="500" fill="hold"/>
                                        <p:tgtEl>
                                          <p:spTgt spid="8"/>
                                        </p:tgtEl>
                                        <p:attrNameLst>
                                          <p:attrName>ppt_x</p:attrName>
                                        </p:attrNameLst>
                                      </p:cBhvr>
                                      <p:tavLst>
                                        <p:tav tm="0">
                                          <p:val>
                                            <p:strVal val="#ppt_x"/>
                                          </p:val>
                                        </p:tav>
                                        <p:tav tm="100000">
                                          <p:val>
                                            <p:strVal val="#ppt_x"/>
                                          </p:val>
                                        </p:tav>
                                      </p:tavLst>
                                    </p:anim>
                                    <p:anim calcmode="lin" valueType="num">
                                      <p:cBhvr>
                                        <p:cTn id="50"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495239" y="2945656"/>
            <a:ext cx="3322932" cy="753163"/>
            <a:chOff x="5615717" y="1581228"/>
            <a:chExt cx="3322932" cy="753163"/>
          </a:xfrm>
        </p:grpSpPr>
        <p:sp>
          <p:nvSpPr>
            <p:cNvPr id="19" name="文本框 18">
              <a:extLst>
                <a:ext uri="{FF2B5EF4-FFF2-40B4-BE49-F238E27FC236}">
                  <a16:creationId xmlns:a16="http://schemas.microsoft.com/office/drawing/2014/main" id="{41B256AE-680D-4CCC-B51F-B69BF45F0365}"/>
                </a:ext>
              </a:extLst>
            </p:cNvPr>
            <p:cNvSpPr txBox="1"/>
            <p:nvPr/>
          </p:nvSpPr>
          <p:spPr>
            <a:xfrm>
              <a:off x="6549854" y="1696200"/>
              <a:ext cx="2388795" cy="523220"/>
            </a:xfrm>
            <a:prstGeom prst="rect">
              <a:avLst/>
            </a:prstGeom>
            <a:noFill/>
          </p:spPr>
          <p:txBody>
            <a:bodyPr wrap="none">
              <a:spAutoFit/>
            </a:bodyPr>
            <a:lstStyle/>
            <a:p>
              <a:pPr lvl="0">
                <a:defRPr/>
              </a:pPr>
              <a:r>
                <a:rPr lang="en-US" altLang="zh-CN"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rPr>
                <a:t>Related works</a:t>
              </a:r>
              <a:endParaRPr lang="zh-CN" altLang="en-US"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0" name="椭圆 19">
              <a:extLst>
                <a:ext uri="{FF2B5EF4-FFF2-40B4-BE49-F238E27FC236}">
                  <a16:creationId xmlns:a16="http://schemas.microsoft.com/office/drawing/2014/main" id="{4CD969C8-E62F-446D-85AA-293C5C9F7396}"/>
                </a:ext>
              </a:extLst>
            </p:cNvPr>
            <p:cNvSpPr/>
            <p:nvPr/>
          </p:nvSpPr>
          <p:spPr>
            <a:xfrm>
              <a:off x="5615717" y="1581228"/>
              <a:ext cx="753162" cy="7531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r>
                <a:rPr lang="en-US" altLang="zh-CN" sz="4000" b="1" dirty="0">
                  <a:solidFill>
                    <a:prstClr val="white"/>
                  </a:solidFill>
                  <a:latin typeface="微软雅黑"/>
                  <a:ea typeface="微软雅黑"/>
                </a:rPr>
                <a:t>2</a:t>
              </a:r>
              <a:endParaRPr lang="zh-CN" altLang="en-US" sz="4000" b="1" dirty="0">
                <a:solidFill>
                  <a:prstClr val="white"/>
                </a:solidFill>
                <a:latin typeface="微软雅黑"/>
                <a:ea typeface="微软雅黑"/>
              </a:endParaRPr>
            </a:p>
          </p:txBody>
        </p:sp>
      </p:grpSp>
    </p:spTree>
    <p:extLst>
      <p:ext uri="{BB962C8B-B14F-4D97-AF65-F5344CB8AC3E}">
        <p14:creationId xmlns:p14="http://schemas.microsoft.com/office/powerpoint/2010/main" val="2266529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1643" y="894618"/>
            <a:ext cx="10862289" cy="1754326"/>
          </a:xfrm>
          <a:prstGeom prst="rect">
            <a:avLst/>
          </a:prstGeom>
        </p:spPr>
        <p:txBody>
          <a:bodyPr wrap="square">
            <a:spAutoFit/>
          </a:bodyPr>
          <a:lstStyle/>
          <a:p>
            <a:pPr marL="285744" indent="-285744" algn="just">
              <a:lnSpc>
                <a:spcPct val="150000"/>
              </a:lnSpc>
              <a:buFont typeface="Wingdings" panose="05000000000000000000" pitchFamily="2" charset="2"/>
              <a:buChar char="Ø"/>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Based on metric learning: Triplet loss, Quadruplet loss, </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TriHard</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loss, Margin sample mining loss</a:t>
            </a:r>
          </a:p>
          <a:p>
            <a:pPr marL="285744" indent="-285744" algn="just">
              <a:lnSpc>
                <a:spcPct val="150000"/>
              </a:lnSpc>
              <a:buFont typeface="Wingdings" panose="05000000000000000000" pitchFamily="2" charset="2"/>
              <a:buChar char="Ø"/>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Based on feature extraction</a:t>
            </a:r>
          </a:p>
          <a:p>
            <a:pPr marL="285744" indent="-285744" algn="just">
              <a:lnSpc>
                <a:spcPct val="150000"/>
              </a:lnSpc>
              <a:buFont typeface="Wingdings" panose="05000000000000000000" pitchFamily="2" charset="2"/>
              <a:buChar char="Ø"/>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Based on video sequence</a:t>
            </a:r>
          </a:p>
          <a:p>
            <a:pPr marL="285744" indent="-285744" algn="just">
              <a:lnSpc>
                <a:spcPct val="150000"/>
              </a:lnSpc>
              <a:buFont typeface="Wingdings" panose="05000000000000000000" pitchFamily="2" charset="2"/>
              <a:buChar char="Ø"/>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Based on GAN mapping</a:t>
            </a:r>
            <a:endParaRPr lang="zh-CN" altLang="zh-CN" sz="1400" kern="1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66" y="1807753"/>
            <a:ext cx="7996273" cy="2426955"/>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 r="936" b="22798"/>
          <a:stretch/>
        </p:blipFill>
        <p:spPr>
          <a:xfrm>
            <a:off x="3424290" y="1803410"/>
            <a:ext cx="7340397" cy="2256129"/>
          </a:xfrm>
          <a:prstGeom prst="rect">
            <a:avLst/>
          </a:prstGeom>
        </p:spPr>
      </p:pic>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Related Works</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643" y="4294384"/>
            <a:ext cx="7067773" cy="2469705"/>
          </a:xfrm>
          <a:prstGeom prst="rect">
            <a:avLst/>
          </a:prstGeom>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1" r="-172" b="35511"/>
          <a:stretch/>
        </p:blipFill>
        <p:spPr>
          <a:xfrm>
            <a:off x="379966" y="2268429"/>
            <a:ext cx="8434377" cy="2578613"/>
          </a:xfrm>
          <a:prstGeom prst="rect">
            <a:avLst/>
          </a:prstGeom>
        </p:spPr>
      </p:pic>
      <p:pic>
        <p:nvPicPr>
          <p:cNvPr id="6" name="图片 5"/>
          <p:cNvPicPr>
            <a:picLocks noChangeAspect="1"/>
          </p:cNvPicPr>
          <p:nvPr/>
        </p:nvPicPr>
        <p:blipFill rotWithShape="1">
          <a:blip r:embed="rId7">
            <a:extLst>
              <a:ext uri="{28A0092B-C50C-407E-A947-70E740481C1C}">
                <a14:useLocalDpi xmlns:a14="http://schemas.microsoft.com/office/drawing/2010/main" val="0"/>
              </a:ext>
            </a:extLst>
          </a:blip>
          <a:srcRect r="448" b="10017"/>
          <a:stretch/>
        </p:blipFill>
        <p:spPr>
          <a:xfrm>
            <a:off x="4930199" y="1833463"/>
            <a:ext cx="5518692" cy="3728339"/>
          </a:xfrm>
          <a:prstGeom prst="rect">
            <a:avLst/>
          </a:prstGeom>
        </p:spPr>
      </p:pic>
      <p:sp>
        <p:nvSpPr>
          <p:cNvPr id="9" name="文本框 8"/>
          <p:cNvSpPr txBox="1">
            <a:spLocks noChangeArrowheads="1"/>
          </p:cNvSpPr>
          <p:nvPr/>
        </p:nvSpPr>
        <p:spPr bwMode="auto">
          <a:xfrm>
            <a:off x="379966" y="178338"/>
            <a:ext cx="969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Tree>
    <p:extLst>
      <p:ext uri="{BB962C8B-B14F-4D97-AF65-F5344CB8AC3E}">
        <p14:creationId xmlns:p14="http://schemas.microsoft.com/office/powerpoint/2010/main" val="1140584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8"/>
                                        </p:tgtEl>
                                        <p:attrNameLst>
                                          <p:attrName>ppt_w</p:attrName>
                                        </p:attrNameLst>
                                      </p:cBhvr>
                                      <p:tavLst>
                                        <p:tav tm="0">
                                          <p:val>
                                            <p:strVal val="ppt_w"/>
                                          </p:val>
                                        </p:tav>
                                        <p:tav tm="100000">
                                          <p:val>
                                            <p:fltVal val="0"/>
                                          </p:val>
                                        </p:tav>
                                      </p:tavLst>
                                    </p:anim>
                                    <p:anim calcmode="lin" valueType="num">
                                      <p:cBhvr>
                                        <p:cTn id="31" dur="500"/>
                                        <p:tgtEl>
                                          <p:spTgt spid="8"/>
                                        </p:tgtEl>
                                        <p:attrNameLst>
                                          <p:attrName>ppt_h</p:attrName>
                                        </p:attrNameLst>
                                      </p:cBhvr>
                                      <p:tavLst>
                                        <p:tav tm="0">
                                          <p:val>
                                            <p:strVal val="ppt_h"/>
                                          </p:val>
                                        </p:tav>
                                        <p:tav tm="100000">
                                          <p:val>
                                            <p:fltVal val="0"/>
                                          </p:val>
                                        </p:tav>
                                      </p:tavLst>
                                    </p:anim>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par>
                                <p:cTn id="41" presetID="53" presetClass="entr" presetSubtype="16"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fltVal val="0"/>
                                          </p:val>
                                        </p:tav>
                                      </p:tavLst>
                                    </p:anim>
                                    <p:anim calcmode="lin" valueType="num">
                                      <p:cBhvr>
                                        <p:cTn id="50" dur="500"/>
                                        <p:tgtEl>
                                          <p:spTgt spid="4"/>
                                        </p:tgtEl>
                                        <p:attrNameLst>
                                          <p:attrName>ppt_h</p:attrName>
                                        </p:attrNameLst>
                                      </p:cBhvr>
                                      <p:tavLst>
                                        <p:tav tm="0">
                                          <p:val>
                                            <p:strVal val="ppt_h"/>
                                          </p:val>
                                        </p:tav>
                                        <p:tav tm="100000">
                                          <p:val>
                                            <p:fltVal val="0"/>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par>
                                <p:cTn id="53" presetID="53" presetClass="exit" presetSubtype="32" fill="hold" nodeType="withEffect">
                                  <p:stCondLst>
                                    <p:cond delay="0"/>
                                  </p:stCondLst>
                                  <p:childTnLst>
                                    <p:anim calcmode="lin" valueType="num">
                                      <p:cBhvr>
                                        <p:cTn id="54" dur="500"/>
                                        <p:tgtEl>
                                          <p:spTgt spid="5"/>
                                        </p:tgtEl>
                                        <p:attrNameLst>
                                          <p:attrName>ppt_w</p:attrName>
                                        </p:attrNameLst>
                                      </p:cBhvr>
                                      <p:tavLst>
                                        <p:tav tm="0">
                                          <p:val>
                                            <p:strVal val="ppt_w"/>
                                          </p:val>
                                        </p:tav>
                                        <p:tav tm="100000">
                                          <p:val>
                                            <p:fltVal val="0"/>
                                          </p:val>
                                        </p:tav>
                                      </p:tavLst>
                                    </p:anim>
                                    <p:anim calcmode="lin" valueType="num">
                                      <p:cBhvr>
                                        <p:cTn id="55" dur="500"/>
                                        <p:tgtEl>
                                          <p:spTgt spid="5"/>
                                        </p:tgtEl>
                                        <p:attrNameLst>
                                          <p:attrName>ppt_h</p:attrName>
                                        </p:attrNameLst>
                                      </p:cBhvr>
                                      <p:tavLst>
                                        <p:tav tm="0">
                                          <p:val>
                                            <p:strVal val="ppt_h"/>
                                          </p:val>
                                        </p:tav>
                                        <p:tav tm="100000">
                                          <p:val>
                                            <p:fltVal val="0"/>
                                          </p:val>
                                        </p:tav>
                                      </p:tavLst>
                                    </p:anim>
                                    <p:animEffect transition="out" filter="fade">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500" fill="hold"/>
                                        <p:tgtEl>
                                          <p:spTgt spid="7"/>
                                        </p:tgtEl>
                                        <p:attrNameLst>
                                          <p:attrName>ppt_w</p:attrName>
                                        </p:attrNameLst>
                                      </p:cBhvr>
                                      <p:tavLst>
                                        <p:tav tm="0">
                                          <p:val>
                                            <p:fltVal val="0"/>
                                          </p:val>
                                        </p:tav>
                                        <p:tav tm="100000">
                                          <p:val>
                                            <p:strVal val="#ppt_w"/>
                                          </p:val>
                                        </p:tav>
                                      </p:tavLst>
                                    </p:anim>
                                    <p:anim calcmode="lin" valueType="num">
                                      <p:cBhvr>
                                        <p:cTn id="63" dur="500" fill="hold"/>
                                        <p:tgtEl>
                                          <p:spTgt spid="7"/>
                                        </p:tgtEl>
                                        <p:attrNameLst>
                                          <p:attrName>ppt_h</p:attrName>
                                        </p:attrNameLst>
                                      </p:cBhvr>
                                      <p:tavLst>
                                        <p:tav tm="0">
                                          <p:val>
                                            <p:fltVal val="0"/>
                                          </p:val>
                                        </p:tav>
                                        <p:tav tm="100000">
                                          <p:val>
                                            <p:strVal val="#ppt_h"/>
                                          </p:val>
                                        </p:tav>
                                      </p:tavLst>
                                    </p:anim>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xit" presetSubtype="32" fill="hold" nodeType="clickEffect">
                                  <p:stCondLst>
                                    <p:cond delay="0"/>
                                  </p:stCondLst>
                                  <p:childTnLst>
                                    <p:anim calcmode="lin" valueType="num">
                                      <p:cBhvr>
                                        <p:cTn id="68" dur="500"/>
                                        <p:tgtEl>
                                          <p:spTgt spid="7"/>
                                        </p:tgtEl>
                                        <p:attrNameLst>
                                          <p:attrName>ppt_w</p:attrName>
                                        </p:attrNameLst>
                                      </p:cBhvr>
                                      <p:tavLst>
                                        <p:tav tm="0">
                                          <p:val>
                                            <p:strVal val="ppt_w"/>
                                          </p:val>
                                        </p:tav>
                                        <p:tav tm="100000">
                                          <p:val>
                                            <p:fltVal val="0"/>
                                          </p:val>
                                        </p:tav>
                                      </p:tavLst>
                                    </p:anim>
                                    <p:anim calcmode="lin" valueType="num">
                                      <p:cBhvr>
                                        <p:cTn id="69" dur="500"/>
                                        <p:tgtEl>
                                          <p:spTgt spid="7"/>
                                        </p:tgtEl>
                                        <p:attrNameLst>
                                          <p:attrName>ppt_h</p:attrName>
                                        </p:attrNameLst>
                                      </p:cBhvr>
                                      <p:tavLst>
                                        <p:tav tm="0">
                                          <p:val>
                                            <p:strVal val="ppt_h"/>
                                          </p:val>
                                        </p:tav>
                                        <p:tav tm="100000">
                                          <p:val>
                                            <p:fltVal val="0"/>
                                          </p:val>
                                        </p:tav>
                                      </p:tavLst>
                                    </p:anim>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 calcmode="lin" valueType="num">
                                      <p:cBhvr>
                                        <p:cTn id="76" dur="500" fill="hold"/>
                                        <p:tgtEl>
                                          <p:spTgt spid="6"/>
                                        </p:tgtEl>
                                        <p:attrNameLst>
                                          <p:attrName>ppt_w</p:attrName>
                                        </p:attrNameLst>
                                      </p:cBhvr>
                                      <p:tavLst>
                                        <p:tav tm="0">
                                          <p:val>
                                            <p:fltVal val="0"/>
                                          </p:val>
                                        </p:tav>
                                        <p:tav tm="100000">
                                          <p:val>
                                            <p:strVal val="#ppt_w"/>
                                          </p:val>
                                        </p:tav>
                                      </p:tavLst>
                                    </p:anim>
                                    <p:anim calcmode="lin" valueType="num">
                                      <p:cBhvr>
                                        <p:cTn id="77" dur="500" fill="hold"/>
                                        <p:tgtEl>
                                          <p:spTgt spid="6"/>
                                        </p:tgtEl>
                                        <p:attrNameLst>
                                          <p:attrName>ppt_h</p:attrName>
                                        </p:attrNameLst>
                                      </p:cBhvr>
                                      <p:tavLst>
                                        <p:tav tm="0">
                                          <p:val>
                                            <p:fltVal val="0"/>
                                          </p:val>
                                        </p:tav>
                                        <p:tav tm="100000">
                                          <p:val>
                                            <p:strVal val="#ppt_h"/>
                                          </p:val>
                                        </p:tav>
                                      </p:tavLst>
                                    </p:anim>
                                    <p:animEffect transition="in" filter="fade">
                                      <p:cBhvr>
                                        <p:cTn id="78" dur="500"/>
                                        <p:tgtEl>
                                          <p:spTgt spid="6"/>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xit" presetSubtype="32" fill="hold" nodeType="clickEffect">
                                  <p:stCondLst>
                                    <p:cond delay="0"/>
                                  </p:stCondLst>
                                  <p:childTnLst>
                                    <p:anim calcmode="lin" valueType="num">
                                      <p:cBhvr>
                                        <p:cTn id="82" dur="500"/>
                                        <p:tgtEl>
                                          <p:spTgt spid="6"/>
                                        </p:tgtEl>
                                        <p:attrNameLst>
                                          <p:attrName>ppt_w</p:attrName>
                                        </p:attrNameLst>
                                      </p:cBhvr>
                                      <p:tavLst>
                                        <p:tav tm="0">
                                          <p:val>
                                            <p:strVal val="ppt_w"/>
                                          </p:val>
                                        </p:tav>
                                        <p:tav tm="100000">
                                          <p:val>
                                            <p:fltVal val="0"/>
                                          </p:val>
                                        </p:tav>
                                      </p:tavLst>
                                    </p:anim>
                                    <p:anim calcmode="lin" valueType="num">
                                      <p:cBhvr>
                                        <p:cTn id="83" dur="500"/>
                                        <p:tgtEl>
                                          <p:spTgt spid="6"/>
                                        </p:tgtEl>
                                        <p:attrNameLst>
                                          <p:attrName>ppt_h</p:attrName>
                                        </p:attrNameLst>
                                      </p:cBhvr>
                                      <p:tavLst>
                                        <p:tav tm="0">
                                          <p:val>
                                            <p:strVal val="ppt_h"/>
                                          </p:val>
                                        </p:tav>
                                        <p:tav tm="100000">
                                          <p:val>
                                            <p:fltVal val="0"/>
                                          </p:val>
                                        </p:tav>
                                      </p:tavLst>
                                    </p:anim>
                                    <p:animEffect transition="out" filter="fade">
                                      <p:cBhvr>
                                        <p:cTn id="84" dur="500"/>
                                        <p:tgtEl>
                                          <p:spTgt spid="6"/>
                                        </p:tgtEl>
                                      </p:cBhvr>
                                    </p:animEffect>
                                    <p:set>
                                      <p:cBhvr>
                                        <p:cTn id="8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1438</TotalTime>
  <Words>1158</Words>
  <Application>Microsoft Office PowerPoint</Application>
  <PresentationFormat>宽屏</PresentationFormat>
  <Paragraphs>332</Paragraphs>
  <Slides>35</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等线</vt:lpstr>
      <vt:lpstr>微软雅黑</vt:lpstr>
      <vt:lpstr>微软雅黑 Light</vt:lpstr>
      <vt:lpstr>Arial</vt:lpstr>
      <vt:lpstr>Cambria Math</vt:lpstr>
      <vt:lpstr>Century Gothic</vt:lpstr>
      <vt:lpstr>Times New Roman</vt:lpstr>
      <vt:lpstr>Wingdings</vt:lpstr>
      <vt:lpstr>1_Office 主题​​</vt:lpstr>
      <vt:lpstr>PowerPoint 演示文稿</vt:lpstr>
      <vt:lpstr>PowerPoint 演示文稿</vt:lpstr>
      <vt:lpstr>PowerPoint 演示文稿</vt:lpstr>
      <vt:lpstr>Background and Significance</vt:lpstr>
      <vt:lpstr>Background and Significance</vt:lpstr>
      <vt:lpstr>Concept</vt:lpstr>
      <vt:lpstr>Problems and Difficulties</vt:lpstr>
      <vt:lpstr>PowerPoint 演示文稿</vt:lpstr>
      <vt:lpstr>Related Works</vt:lpstr>
      <vt:lpstr>PowerPoint 演示文稿</vt:lpstr>
      <vt:lpstr>Model framework</vt:lpstr>
      <vt:lpstr>Part extraction —DeerperCut Algorithm: Key Points Detection</vt:lpstr>
      <vt:lpstr>Part extraction —Part Division</vt:lpstr>
      <vt:lpstr>Model framework</vt:lpstr>
      <vt:lpstr>Feature Extraction — CNN Network</vt:lpstr>
      <vt:lpstr>Feature Extraction — CNN Network</vt:lpstr>
      <vt:lpstr>Feature Extraction — Loss Function</vt:lpstr>
      <vt:lpstr>Feature Extraction — Loss Function</vt:lpstr>
      <vt:lpstr>Model framework</vt:lpstr>
      <vt:lpstr>Feature Matching</vt:lpstr>
      <vt:lpstr>Feature Matching</vt:lpstr>
      <vt:lpstr>PowerPoint 演示文稿</vt:lpstr>
      <vt:lpstr>Datasets</vt:lpstr>
      <vt:lpstr>Evaluation method</vt:lpstr>
      <vt:lpstr>Environment</vt:lpstr>
      <vt:lpstr>Training Process   —Preprocessing the data</vt:lpstr>
      <vt:lpstr>Training Process</vt:lpstr>
      <vt:lpstr>PowerPoint 演示文稿</vt:lpstr>
      <vt:lpstr>Results  —Comparison with baseline</vt:lpstr>
      <vt:lpstr>Results —Comparison of  different loss function</vt:lpstr>
      <vt:lpstr>Results  —Comparison with the existing methods</vt:lpstr>
      <vt:lpstr>PowerPoint 演示文稿</vt:lpstr>
      <vt:lpstr>Conclusion</vt:lpstr>
      <vt:lpstr>Outlook</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 Tianyu</dc:creator>
  <cp:lastModifiedBy>Zhan Tianyu</cp:lastModifiedBy>
  <cp:revision>67</cp:revision>
  <dcterms:created xsi:type="dcterms:W3CDTF">2019-05-31T05:43:09Z</dcterms:created>
  <dcterms:modified xsi:type="dcterms:W3CDTF">2020-07-18T16:23:10Z</dcterms:modified>
</cp:coreProperties>
</file>